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0"/>
  </p:notesMasterIdLst>
  <p:sldIdLst>
    <p:sldId id="397" r:id="rId5"/>
    <p:sldId id="413" r:id="rId6"/>
    <p:sldId id="417" r:id="rId7"/>
    <p:sldId id="293" r:id="rId8"/>
    <p:sldId id="294" r:id="rId9"/>
    <p:sldId id="371" r:id="rId10"/>
    <p:sldId id="297" r:id="rId11"/>
    <p:sldId id="299" r:id="rId12"/>
    <p:sldId id="300" r:id="rId13"/>
    <p:sldId id="414" r:id="rId14"/>
    <p:sldId id="416" r:id="rId15"/>
    <p:sldId id="282" r:id="rId16"/>
    <p:sldId id="419" r:id="rId17"/>
    <p:sldId id="343" r:id="rId18"/>
    <p:sldId id="332" r:id="rId19"/>
    <p:sldId id="411" r:id="rId20"/>
    <p:sldId id="390" r:id="rId21"/>
    <p:sldId id="405" r:id="rId22"/>
    <p:sldId id="449" r:id="rId23"/>
    <p:sldId id="450" r:id="rId24"/>
    <p:sldId id="451" r:id="rId25"/>
    <p:sldId id="415" r:id="rId26"/>
    <p:sldId id="377" r:id="rId27"/>
    <p:sldId id="378" r:id="rId28"/>
    <p:sldId id="379" r:id="rId29"/>
    <p:sldId id="401" r:id="rId30"/>
    <p:sldId id="338" r:id="rId31"/>
    <p:sldId id="339" r:id="rId32"/>
    <p:sldId id="420" r:id="rId33"/>
    <p:sldId id="418" r:id="rId34"/>
    <p:sldId id="452" r:id="rId35"/>
    <p:sldId id="453" r:id="rId36"/>
    <p:sldId id="442" r:id="rId37"/>
    <p:sldId id="443" r:id="rId38"/>
    <p:sldId id="444" r:id="rId39"/>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C3E3E8"/>
    <a:srgbClr val="73FEFF"/>
    <a:srgbClr val="000000"/>
    <a:srgbClr val="F2B411"/>
    <a:srgbClr val="008770"/>
    <a:srgbClr val="55565A"/>
    <a:srgbClr val="D0D0CE"/>
    <a:srgbClr val="B1B3B3"/>
    <a:srgbClr val="888B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8" autoAdjust="0"/>
    <p:restoredTop sz="95685" autoAdjust="0"/>
  </p:normalViewPr>
  <p:slideViewPr>
    <p:cSldViewPr snapToGrid="0">
      <p:cViewPr varScale="1">
        <p:scale>
          <a:sx n="76" d="100"/>
          <a:sy n="76" d="100"/>
        </p:scale>
        <p:origin x="1104" y="192"/>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valuable this new world of connected data might become.  Here we see a set of five silos of applications.  For example we might have a database of claims.  Another system might store a list of all the healthcare providers.  A third database might contain a list of all our benefit plans.  We also might have access to clinical data stored directly in an EMR.  An now we add an new database – all the genes that have been sequenced by one of our members.</a:t>
            </a:r>
          </a:p>
          <a:p>
            <a:endParaRPr lang="en-US" dirty="0"/>
          </a:p>
          <a:p>
            <a:r>
              <a:rPr lang="en-US" dirty="0"/>
              <a:t>How do we tie all of these things together?  What if we wanted a way to recommend what genetic test are associated with each member?</a:t>
            </a:r>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a:p>
        </p:txBody>
      </p:sp>
    </p:spTree>
    <p:extLst>
      <p:ext uri="{BB962C8B-B14F-4D97-AF65-F5344CB8AC3E}">
        <p14:creationId xmlns:p14="http://schemas.microsoft.com/office/powerpoint/2010/main" val="353999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data is not like a general leger data.  There are many complex relationships between our datasets.  Especially when we start to look at clinical data.  We think the best way to understand this data is to load it into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392362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what an Enterprise Knowledge Graph for Healthcare might look like.  Lets start out with our concept of an Individual Healthcare Record (IHR) in the form of a graph.  Each person will have a graph that contains their Individual Healthcare Record.  Each individual record might have some numeric code in it such as an ICD-10 code.  These codes will link to another graph that includes reference data about that code.  Note that IHR data points to reference data, but reference data never has knowledge of a IHR.  Note that each IHR has complex role-based access.</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288191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technologies require us to change the way we approach problem solving.  In the past, adding new data to any relational databases was expensive.  Putting two relational databases in a new database and connecting all the data was also a daunting task.  What we are asking our thought leaders to do is re-think their problems in terms of an integrated graph solution.  What public datasets could we add to help our our call center experience?</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141750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65710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367258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237431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50362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way to describe the differences between fixed and schema agnostic.  This is related to the way that logic systems make assumptions about unknown data.  Many relational database use logic that imply that missing or unknown data is always false.  Graph databases use an assumption that unknown data is usually unknown.  This is known as the Open World Assumption (OWA).</a:t>
            </a:r>
          </a:p>
          <a:p>
            <a:endParaRPr lang="en-US" dirty="0"/>
          </a:p>
          <a:p>
            <a:r>
              <a:rPr lang="en-US" dirty="0"/>
              <a:t>https://</a:t>
            </a:r>
            <a:r>
              <a:rPr lang="en-US" dirty="0" err="1"/>
              <a:t>en.wikipedia.org</a:t>
            </a:r>
            <a:r>
              <a:rPr lang="en-US" dirty="0"/>
              <a:t>/wiki/Open-</a:t>
            </a:r>
            <a:r>
              <a:rPr lang="en-US" dirty="0" err="1"/>
              <a:t>world_assumption</a:t>
            </a:r>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26</a:t>
            </a:fld>
            <a:endParaRPr lang="en-US"/>
          </a:p>
        </p:txBody>
      </p:sp>
    </p:spTree>
    <p:extLst>
      <p:ext uri="{BB962C8B-B14F-4D97-AF65-F5344CB8AC3E}">
        <p14:creationId xmlns:p14="http://schemas.microsoft.com/office/powerpoint/2010/main" val="399746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DIKY pyramid.  It is a triangle with Data at the bottom, Information at one level up, Knowledge (in the form of a graph) at the third level and Wisdom at the top.  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a:p>
        </p:txBody>
      </p:sp>
    </p:spTree>
    <p:extLst>
      <p:ext uri="{BB962C8B-B14F-4D97-AF65-F5344CB8AC3E}">
        <p14:creationId xmlns:p14="http://schemas.microsoft.com/office/powerpoint/2010/main" val="416625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I have been working on challenges problems in C360 and Benefit Search for over four years within Optum.</a:t>
            </a:r>
          </a:p>
        </p:txBody>
      </p:sp>
      <p:sp>
        <p:nvSpPr>
          <p:cNvPr id="4" name="Slide Number Placeholder 3"/>
          <p:cNvSpPr>
            <a:spLocks noGrp="1"/>
          </p:cNvSpPr>
          <p:nvPr>
            <p:ph type="sldNum" sz="quarter" idx="10"/>
          </p:nvPr>
        </p:nvSpPr>
        <p:spPr/>
        <p:txBody>
          <a:bodyPr/>
          <a:lstStyle/>
          <a:p>
            <a:fld id="{708EA56A-F1B3-4F1F-ACD0-DEC49C4A85DD}" type="slidenum">
              <a:rPr lang="en-US" smtClean="0"/>
              <a:pPr/>
              <a:t>4</a:t>
            </a:fld>
            <a:endParaRPr lang="en-US" dirty="0"/>
          </a:p>
        </p:txBody>
      </p:sp>
    </p:spTree>
    <p:extLst>
      <p:ext uri="{BB962C8B-B14F-4D97-AF65-F5344CB8AC3E}">
        <p14:creationId xmlns:p14="http://schemas.microsoft.com/office/powerpoint/2010/main" val="1934303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follows this same DIKW pattern.  However, we want to invoke the idea of raw binary data at the bottom with binary symbols that have little meaning without context.</a:t>
            </a:r>
          </a:p>
          <a:p>
            <a:endParaRPr lang="en-US" dirty="0"/>
          </a:p>
          <a:p>
            <a:r>
              <a:rPr lang="en-US" dirty="0"/>
              <a:t>The second layer is where we identify the nouns in our documents for data.  We look for people, places and things in the byte stream.  This is where we can understand isolated data – know the types, the definitions of the types and be able to validate if the 1s and 0s make sense within a narrow context.</a:t>
            </a:r>
          </a:p>
          <a:p>
            <a:endParaRPr lang="en-US" dirty="0"/>
          </a:p>
          <a:p>
            <a:r>
              <a:rPr lang="en-US" dirty="0"/>
              <a:t>The third layer is where we start to tie our Nouns together in a graph.  It is where we build relationship links between things.  It is where we might look for duplicated data (Master Data Management), where we check for consistency and we verify the patterns of connections are consistent.</a:t>
            </a:r>
          </a:p>
          <a:p>
            <a:endParaRPr lang="en-US" dirty="0"/>
          </a:p>
          <a:p>
            <a:r>
              <a:rPr lang="en-US" dirty="0"/>
              <a:t>The highest level is where we restructure our graph so that it comes in sub-graphs that are reusable across multiple applications.  We can provide consistent APIs that pull data in consistent ways and these interfaces are reusable across many domains.</a:t>
            </a:r>
          </a:p>
          <a:p>
            <a:endParaRPr lang="en-US" dirty="0"/>
          </a:p>
          <a:p>
            <a:r>
              <a:rPr lang="en-US" dirty="0"/>
              <a:t>Central to this pyramid is the concept of continuous enrichment cycles.  As we discover new things at a higher level, we sometimes provide feedback to lower levels.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363910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Credit to Mary </a:t>
            </a:r>
            <a:r>
              <a:rPr lang="en-US" dirty="0" err="1"/>
              <a:t>Popendick</a:t>
            </a:r>
            <a:r>
              <a:rPr lang="mr-IN" dirty="0"/>
              <a:t>…</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33</a:t>
            </a:fld>
            <a:endParaRPr lang="en-US" dirty="0"/>
          </a:p>
        </p:txBody>
      </p:sp>
    </p:spTree>
    <p:extLst>
      <p:ext uri="{BB962C8B-B14F-4D97-AF65-F5344CB8AC3E}">
        <p14:creationId xmlns:p14="http://schemas.microsoft.com/office/powerpoint/2010/main" val="19109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a:t>
            </a:r>
            <a:r>
              <a:rPr lang="en-US" baseline="0" dirty="0"/>
              <a:t> thinking hats: Bono (Arun)</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35</a:t>
            </a:fld>
            <a:endParaRPr lang="en-US" dirty="0"/>
          </a:p>
        </p:txBody>
      </p:sp>
    </p:spTree>
    <p:extLst>
      <p:ext uri="{BB962C8B-B14F-4D97-AF65-F5344CB8AC3E}">
        <p14:creationId xmlns:p14="http://schemas.microsoft.com/office/powerpoint/2010/main" val="1774331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6</a:t>
            </a:fld>
            <a:endParaRPr lang="en-US" dirty="0"/>
          </a:p>
        </p:txBody>
      </p:sp>
    </p:spTree>
    <p:extLst>
      <p:ext uri="{BB962C8B-B14F-4D97-AF65-F5344CB8AC3E}">
        <p14:creationId xmlns:p14="http://schemas.microsoft.com/office/powerpoint/2010/main" val="53437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Relational databases still faithfully serve many of our needs today, it would be foolish to think that all our future problems could also be solved with a narrow set of database technologies.</a:t>
            </a:r>
          </a:p>
          <a:p>
            <a:endParaRPr lang="en-US" dirty="0"/>
          </a:p>
          <a:p>
            <a:r>
              <a:rPr lang="en-US" dirty="0"/>
              <a:t>Organization that have a diverse set of options</a:t>
            </a:r>
            <a:r>
              <a:rPr lang="en-US" baseline="0" dirty="0"/>
              <a:t> will be more empowered to solve new business challenges.  Graph, and multi-modal databases are something we would like everyone to be aware of.  We also want to understand when our selection bias might now be in alignment with the our organization strategy and the needs of our customers.</a:t>
            </a:r>
          </a:p>
          <a:p>
            <a:endParaRPr lang="en-US" baseline="0" dirty="0"/>
          </a:p>
          <a:p>
            <a:r>
              <a:rPr lang="en-US" baseline="0" dirty="0"/>
              <a:t>Remember – there will rarely be a single technology that will fit the needs of a complex business problem.  There are however methods to help us compare the tradeoffs of different architectures.  Let’s take a look at one of the most common ways to help us find the right fit for a business problem.</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154754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 introduce you to the </a:t>
            </a:r>
            <a:r>
              <a:rPr lang="en-US" sz="1800" dirty="0"/>
              <a:t>Architectural Tradeoff and Analysis Method or ATAM method.</a:t>
            </a:r>
          </a:p>
          <a:p>
            <a:endParaRPr lang="en-US" sz="1800" dirty="0"/>
          </a:p>
          <a:p>
            <a:r>
              <a:rPr lang="en-US" sz="1600" dirty="0"/>
              <a:t>ATAM is a proven structured </a:t>
            </a:r>
            <a:r>
              <a:rPr lang="en-US" baseline="0" dirty="0"/>
              <a:t>process developed by Carnegie’ Mellon's Software Engineering Institute to objectively analyze the tradeoffs when selecting an architecture or database.  The process has two main paths:</a:t>
            </a:r>
          </a:p>
          <a:p>
            <a:endParaRPr lang="en-US" baseline="0" dirty="0"/>
          </a:p>
          <a:p>
            <a:pPr marL="342900" indent="-342900">
              <a:buAutoNum type="arabicParenR"/>
            </a:pPr>
            <a:r>
              <a:rPr lang="en-US" baseline="0" dirty="0"/>
              <a:t>Helps is understand the architecturally significant requirements that help us drive the selection process</a:t>
            </a:r>
          </a:p>
          <a:p>
            <a:pPr marL="342900" indent="-342900">
              <a:buAutoNum type="arabicParenR"/>
            </a:pPr>
            <a:r>
              <a:rPr lang="en-US" baseline="0" dirty="0"/>
              <a:t>The second path helps us understand what possible options we can take.</a:t>
            </a:r>
            <a:br>
              <a:rPr lang="en-US" baseline="0" dirty="0"/>
            </a:br>
            <a:br>
              <a:rPr lang="en-US" baseline="0" dirty="0"/>
            </a:br>
            <a:r>
              <a:rPr lang="en-US" baseline="0" dirty="0"/>
              <a:t>We want </a:t>
            </a:r>
            <a:r>
              <a:rPr lang="en-US" dirty="0"/>
              <a:t>Graph databases are one of the Architectural Approaches.  This is the center box in the 2</a:t>
            </a:r>
            <a:r>
              <a:rPr lang="en-US" baseline="30000" dirty="0"/>
              <a:t>nd</a:t>
            </a:r>
            <a:r>
              <a:rPr lang="en-US" dirty="0"/>
              <a:t> row.</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76004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163766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38819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At the beginning of this class we talked about how Google and other search companies use knowledge graphs to help search.  We also want to show how this same technology is being investigated to improve the search quality of Benefit Plan searching.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Our challenge is that our users use different words to search for answers.  For example, they might ask “We are planning to have a new baby.  What is covered by my plan?”.  But the word “Baby” is not listed in the Maternity Care benefit section.  So the search would return no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In an effort to overcome this obstacle, a solution that uses reusable, adjustable ontology models to classify benefit documents can be used. This leads to a smart search experience through the promotion of semantic search, allowing users to search using everyday language and receive the appropriate information. </a:t>
            </a:r>
            <a:endParaRPr lang="en-US" sz="1200"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ontologies allow us to </a:t>
            </a:r>
            <a:r>
              <a:rPr lang="en-US" b="1" dirty="0">
                <a:solidFill>
                  <a:schemeClr val="accent1"/>
                </a:solidFill>
              </a:rPr>
              <a:t>harmonize disparate data sources</a:t>
            </a:r>
            <a:r>
              <a:rPr lang="en-US" dirty="0">
                <a:solidFill>
                  <a:schemeClr val="accent1"/>
                </a:solidFill>
              </a:rPr>
              <a:t> </a:t>
            </a:r>
            <a:r>
              <a:rPr lang="en-US" dirty="0"/>
              <a:t>and through the classification process we can </a:t>
            </a:r>
            <a:r>
              <a:rPr lang="en-US" b="1" dirty="0">
                <a:solidFill>
                  <a:schemeClr val="accent1"/>
                </a:solidFill>
              </a:rPr>
              <a:t>extract facts and relationships</a:t>
            </a:r>
            <a:r>
              <a:rPr lang="en-US" dirty="0">
                <a:solidFill>
                  <a:schemeClr val="accent1"/>
                </a:solidFill>
              </a:rPr>
              <a:t> </a:t>
            </a:r>
            <a:r>
              <a:rPr lang="en-US" dirty="0"/>
              <a:t>in documents.</a:t>
            </a:r>
          </a:p>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14</a:t>
            </a:fld>
            <a:endParaRPr lang="en-US" dirty="0"/>
          </a:p>
        </p:txBody>
      </p:sp>
    </p:spTree>
    <p:extLst>
      <p:ext uri="{BB962C8B-B14F-4D97-AF65-F5344CB8AC3E}">
        <p14:creationId xmlns:p14="http://schemas.microsoft.com/office/powerpoint/2010/main" val="36962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1/28/24</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1/28/24</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1/28/24</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1/28/24</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8" cy="708234"/>
          </a:xfrm>
        </p:spPr>
        <p:txBody>
          <a:bodyPr anchor="ctr"/>
          <a:lstStyle>
            <a:lvl1pPr>
              <a:defRPr sz="3060">
                <a:solidFill>
                  <a:schemeClr val="accent1"/>
                </a:solidFill>
              </a:defRPr>
            </a:lvl1pPr>
          </a:lstStyle>
          <a:p>
            <a:r>
              <a:rPr lang="en-US" dirty="0"/>
              <a:t>Dan McCreary</a:t>
            </a:r>
          </a:p>
        </p:txBody>
      </p:sp>
      <p:sp>
        <p:nvSpPr>
          <p:cNvPr id="3" name="Text Placeholder 2"/>
          <p:cNvSpPr>
            <a:spLocks noGrp="1"/>
          </p:cNvSpPr>
          <p:nvPr>
            <p:ph type="body" idx="1"/>
          </p:nvPr>
        </p:nvSpPr>
        <p:spPr bwMode="gray">
          <a:xfrm>
            <a:off x="754380" y="6530983"/>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8" name="TextBox 7"/>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9" name="Text Placeholder 2"/>
          <p:cNvSpPr>
            <a:spLocks noGrp="1"/>
          </p:cNvSpPr>
          <p:nvPr>
            <p:ph type="body" idx="10"/>
          </p:nvPr>
        </p:nvSpPr>
        <p:spPr bwMode="gray">
          <a:xfrm>
            <a:off x="754377" y="7338156"/>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4" name="TextBox 13"/>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6" name="TextBox 15"/>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id="{77E75CA7-F867-4BE9-B137-EBA615DB60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1"/>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0" name=""/>
                      <p:cNvPicPr/>
                      <p:nvPr/>
                    </p:nvPicPr>
                    <p:blipFill>
                      <a:blip r:embed="rId4"/>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Advanced Technology Collaborative Confidential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1/28/24</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1/28/24</a:t>
            </a:fld>
            <a:endParaRPr lang="en-US"/>
          </a:p>
        </p:txBody>
      </p:sp>
      <p:sp>
        <p:nvSpPr>
          <p:cNvPr id="5"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71" r:id="rId18"/>
    <p:sldLayoutId id="2147483877" r:id="rId19"/>
    <p:sldLayoutId id="2147483878" r:id="rId20"/>
    <p:sldLayoutId id="2147483880" r:id="rId21"/>
    <p:sldLayoutId id="2147483885" r:id="rId22"/>
    <p:sldLayoutId id="2147483888" r:id="rId23"/>
    <p:sldLayoutId id="2147483894" r:id="rId24"/>
    <p:sldLayoutId id="2147483895" r:id="rId25"/>
    <p:sldLayoutId id="2147483896" r:id="rId26"/>
    <p:sldLayoutId id="2147483897" r:id="rId27"/>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2545317" y="1617073"/>
            <a:ext cx="12607770" cy="3756992"/>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pPr algn="ctr"/>
            <a:r>
              <a:rPr lang="en-US" sz="6000" b="1" dirty="0" err="1">
                <a:solidFill>
                  <a:schemeClr val="tx1"/>
                </a:solidFill>
                <a:latin typeface="+mj-lt"/>
              </a:rPr>
              <a:t>GraphConnect</a:t>
            </a:r>
            <a:r>
              <a:rPr lang="en-US" sz="6000" b="1" dirty="0">
                <a:solidFill>
                  <a:schemeClr val="tx1"/>
                </a:solidFill>
                <a:latin typeface="+mj-lt"/>
              </a:rPr>
              <a:t> </a:t>
            </a:r>
            <a:r>
              <a:rPr lang="en-US" sz="6000" b="1" dirty="0">
                <a:solidFill>
                  <a:schemeClr val="tx1"/>
                </a:solidFill>
              </a:rPr>
              <a:t>2018</a:t>
            </a:r>
            <a:endParaRPr lang="en-US" sz="6000" b="1" dirty="0">
              <a:solidFill>
                <a:schemeClr val="tx1"/>
              </a:solidFill>
              <a:latin typeface="+mj-lt"/>
            </a:endParaRPr>
          </a:p>
          <a:p>
            <a:pPr algn="ctr"/>
            <a:endParaRPr lang="en-US" sz="6000" b="1" dirty="0">
              <a:solidFill>
                <a:schemeClr val="tx1"/>
              </a:solidFill>
              <a:latin typeface="+mj-lt"/>
            </a:endParaRPr>
          </a:p>
          <a:p>
            <a:pPr algn="ctr"/>
            <a:r>
              <a:rPr lang="en-US" sz="8800" b="1" dirty="0">
                <a:solidFill>
                  <a:schemeClr val="tx1"/>
                </a:solidFill>
                <a:latin typeface="+mj-lt"/>
              </a:rPr>
              <a:t>Connecting Healthcare</a:t>
            </a:r>
          </a:p>
        </p:txBody>
      </p:sp>
      <p:sp>
        <p:nvSpPr>
          <p:cNvPr id="2" name="TextBox 1"/>
          <p:cNvSpPr txBox="1"/>
          <p:nvPr/>
        </p:nvSpPr>
        <p:spPr>
          <a:xfrm>
            <a:off x="1086046" y="7308597"/>
            <a:ext cx="9642149" cy="1754326"/>
          </a:xfrm>
          <a:prstGeom prst="rect">
            <a:avLst/>
          </a:prstGeom>
          <a:solidFill>
            <a:schemeClr val="bg1">
              <a:lumMod val="95000"/>
              <a:alpha val="45000"/>
            </a:schemeClr>
          </a:solidFill>
        </p:spPr>
        <p:txBody>
          <a:bodyPr wrap="square" rtlCol="0">
            <a:spAutoFit/>
          </a:bodyPr>
          <a:lstStyle/>
          <a:p>
            <a:r>
              <a:rPr lang="en-US" sz="3600" b="1" dirty="0"/>
              <a:t>Dan McCreary</a:t>
            </a:r>
          </a:p>
          <a:p>
            <a:r>
              <a:rPr lang="en-US" sz="3600" dirty="0"/>
              <a:t>Distinguished Engineer</a:t>
            </a:r>
          </a:p>
          <a:p>
            <a:r>
              <a:rPr lang="en-US" sz="3600" dirty="0"/>
              <a:t>Optum Advanced Technology Collaborative</a:t>
            </a:r>
          </a:p>
        </p:txBody>
      </p:sp>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506A-487A-F944-8310-C58C995EB4B6}"/>
              </a:ext>
            </a:extLst>
          </p:cNvPr>
          <p:cNvSpPr>
            <a:spLocks noGrp="1"/>
          </p:cNvSpPr>
          <p:nvPr>
            <p:ph type="title"/>
          </p:nvPr>
        </p:nvSpPr>
        <p:spPr>
          <a:xfrm>
            <a:off x="721118" y="502023"/>
            <a:ext cx="16596361" cy="822251"/>
          </a:xfrm>
        </p:spPr>
        <p:txBody>
          <a:bodyPr/>
          <a:lstStyle/>
          <a:p>
            <a:r>
              <a:rPr lang="en-US" sz="4800" dirty="0"/>
              <a:t>Ten Challenges in Healthcare</a:t>
            </a:r>
          </a:p>
        </p:txBody>
      </p:sp>
      <p:sp>
        <p:nvSpPr>
          <p:cNvPr id="5" name="Content Placeholder 4">
            <a:extLst>
              <a:ext uri="{FF2B5EF4-FFF2-40B4-BE49-F238E27FC236}">
                <a16:creationId xmlns:a16="http://schemas.microsoft.com/office/drawing/2014/main" id="{E96E400F-FB8B-4F48-96D9-082F3DDF48C0}"/>
              </a:ext>
            </a:extLst>
          </p:cNvPr>
          <p:cNvSpPr>
            <a:spLocks noGrp="1"/>
          </p:cNvSpPr>
          <p:nvPr>
            <p:ph sz="half" idx="1"/>
          </p:nvPr>
        </p:nvSpPr>
        <p:spPr/>
        <p:txBody>
          <a:bodyPr/>
          <a:lstStyle/>
          <a:p>
            <a:pPr marL="695325" indent="-695325">
              <a:buSzPct val="100000"/>
              <a:buFont typeface="+mj-lt"/>
              <a:buAutoNum type="arabicPeriod"/>
            </a:pPr>
            <a:r>
              <a:rPr lang="en-US" sz="3600" dirty="0"/>
              <a:t>Data</a:t>
            </a:r>
            <a:r>
              <a:rPr lang="en-US" sz="3600" b="1" dirty="0"/>
              <a:t> silos</a:t>
            </a:r>
            <a:endParaRPr lang="en-US" sz="3600" dirty="0"/>
          </a:p>
          <a:p>
            <a:pPr marL="695325" indent="-695325">
              <a:buSzPct val="100000"/>
              <a:buFont typeface="+mj-lt"/>
              <a:buAutoNum type="arabicPeriod"/>
            </a:pPr>
            <a:r>
              <a:rPr lang="en-US" sz="3600" dirty="0"/>
              <a:t>Highly </a:t>
            </a:r>
            <a:r>
              <a:rPr lang="en-US" sz="3600" b="1" dirty="0"/>
              <a:t>variable</a:t>
            </a:r>
            <a:r>
              <a:rPr lang="en-US" sz="3600" dirty="0"/>
              <a:t> data</a:t>
            </a:r>
          </a:p>
          <a:p>
            <a:pPr marL="695325" indent="-695325">
              <a:buSzPct val="100000"/>
              <a:buFont typeface="+mj-lt"/>
              <a:buAutoNum type="arabicPeriod"/>
            </a:pPr>
            <a:r>
              <a:rPr lang="en-US" sz="3600" dirty="0"/>
              <a:t>Diverse data </a:t>
            </a:r>
            <a:r>
              <a:rPr lang="en-US" sz="3600" b="1" dirty="0"/>
              <a:t>formats</a:t>
            </a:r>
          </a:p>
          <a:p>
            <a:pPr marL="695325" indent="-695325">
              <a:buSzPct val="100000"/>
              <a:buFont typeface="+mj-lt"/>
              <a:buAutoNum type="arabicPeriod"/>
            </a:pPr>
            <a:r>
              <a:rPr lang="en-US" sz="3600" dirty="0"/>
              <a:t>Terminology</a:t>
            </a:r>
          </a:p>
          <a:p>
            <a:pPr marL="695325" indent="-695325">
              <a:buSzPct val="100000"/>
              <a:buFont typeface="+mj-lt"/>
              <a:buAutoNum type="arabicPeriod"/>
            </a:pPr>
            <a:r>
              <a:rPr lang="en-US" sz="3600" dirty="0"/>
              <a:t>Intercompany</a:t>
            </a:r>
            <a:r>
              <a:rPr lang="en-US" sz="3600" b="1" dirty="0"/>
              <a:t> trust</a:t>
            </a:r>
            <a:endParaRPr lang="en-US" sz="3600" dirty="0"/>
          </a:p>
        </p:txBody>
      </p:sp>
      <p:sp>
        <p:nvSpPr>
          <p:cNvPr id="6" name="Content Placeholder 5">
            <a:extLst>
              <a:ext uri="{FF2B5EF4-FFF2-40B4-BE49-F238E27FC236}">
                <a16:creationId xmlns:a16="http://schemas.microsoft.com/office/drawing/2014/main" id="{BBC6BAD3-E5F1-EE43-BBD9-4AEA06E36D5D}"/>
              </a:ext>
            </a:extLst>
          </p:cNvPr>
          <p:cNvSpPr>
            <a:spLocks noGrp="1"/>
          </p:cNvSpPr>
          <p:nvPr>
            <p:ph sz="half" idx="2"/>
          </p:nvPr>
        </p:nvSpPr>
        <p:spPr/>
        <p:txBody>
          <a:bodyPr/>
          <a:lstStyle/>
          <a:p>
            <a:pPr marL="858838" indent="-858838">
              <a:buSzPct val="100000"/>
              <a:buFont typeface="+mj-lt"/>
              <a:buAutoNum type="arabicPeriod" startAt="6"/>
            </a:pPr>
            <a:r>
              <a:rPr lang="en-US" sz="3600" dirty="0"/>
              <a:t>Data </a:t>
            </a:r>
            <a:r>
              <a:rPr lang="en-US" sz="3600" b="1" dirty="0"/>
              <a:t>privacy</a:t>
            </a:r>
          </a:p>
          <a:p>
            <a:pPr marL="858838" indent="-858838">
              <a:buSzPct val="100000"/>
              <a:buFont typeface="+mj-lt"/>
              <a:buAutoNum type="arabicPeriod" startAt="6"/>
            </a:pPr>
            <a:r>
              <a:rPr lang="en-US" sz="3600" dirty="0"/>
              <a:t>Complex </a:t>
            </a:r>
            <a:r>
              <a:rPr lang="en-US" sz="3600" b="1" dirty="0"/>
              <a:t>rules</a:t>
            </a:r>
          </a:p>
          <a:p>
            <a:pPr marL="858838" indent="-858838">
              <a:buSzPct val="100000"/>
              <a:buFont typeface="+mj-lt"/>
              <a:buAutoNum type="arabicPeriod" startAt="6"/>
            </a:pPr>
            <a:r>
              <a:rPr lang="en-US" sz="3600" dirty="0"/>
              <a:t>Chatbots and </a:t>
            </a:r>
            <a:r>
              <a:rPr lang="en-US" sz="3600" b="1" dirty="0"/>
              <a:t>search</a:t>
            </a:r>
          </a:p>
          <a:p>
            <a:pPr marL="858838" indent="-858838">
              <a:buSzPct val="100000"/>
              <a:buFont typeface="+mj-lt"/>
              <a:buAutoNum type="arabicPeriod" startAt="6"/>
            </a:pPr>
            <a:r>
              <a:rPr lang="en-US" sz="3600" dirty="0"/>
              <a:t>Machine learning and </a:t>
            </a:r>
            <a:r>
              <a:rPr lang="en-US" sz="3600" b="1" dirty="0"/>
              <a:t>explainability</a:t>
            </a:r>
          </a:p>
          <a:p>
            <a:pPr marL="858838" indent="-858838">
              <a:buSzPct val="100000"/>
              <a:buFont typeface="+mj-lt"/>
              <a:buAutoNum type="arabicPeriod" startAt="6"/>
            </a:pPr>
            <a:r>
              <a:rPr lang="en-US" sz="3600" dirty="0"/>
              <a:t>Scale</a:t>
            </a:r>
          </a:p>
          <a:p>
            <a:endParaRPr lang="en-US" sz="3600" dirty="0"/>
          </a:p>
        </p:txBody>
      </p:sp>
      <p:sp>
        <p:nvSpPr>
          <p:cNvPr id="3" name="Slide Number Placeholder 2">
            <a:extLst>
              <a:ext uri="{FF2B5EF4-FFF2-40B4-BE49-F238E27FC236}">
                <a16:creationId xmlns:a16="http://schemas.microsoft.com/office/drawing/2014/main" id="{59B90372-E00A-FC42-9893-35A1A3BD9CE5}"/>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7" name="TextBox 6">
            <a:extLst>
              <a:ext uri="{FF2B5EF4-FFF2-40B4-BE49-F238E27FC236}">
                <a16:creationId xmlns:a16="http://schemas.microsoft.com/office/drawing/2014/main" id="{EBDA4E85-A73D-1C41-8E0B-24F79F232DB4}"/>
              </a:ext>
            </a:extLst>
          </p:cNvPr>
          <p:cNvSpPr txBox="1"/>
          <p:nvPr/>
        </p:nvSpPr>
        <p:spPr>
          <a:xfrm>
            <a:off x="4864646" y="7771525"/>
            <a:ext cx="8905002" cy="646331"/>
          </a:xfrm>
          <a:prstGeom prst="rect">
            <a:avLst/>
          </a:prstGeom>
          <a:noFill/>
        </p:spPr>
        <p:txBody>
          <a:bodyPr wrap="none" rtlCol="0">
            <a:spAutoFit/>
          </a:bodyPr>
          <a:lstStyle/>
          <a:p>
            <a:r>
              <a:rPr lang="en-US" sz="3600" dirty="0"/>
              <a:t>What problems can </a:t>
            </a:r>
            <a:r>
              <a:rPr lang="en-US" sz="3600" b="1" dirty="0"/>
              <a:t>graphs</a:t>
            </a:r>
            <a:r>
              <a:rPr lang="en-US" sz="3600" dirty="0"/>
              <a:t> help us solve?</a:t>
            </a:r>
          </a:p>
        </p:txBody>
      </p:sp>
    </p:spTree>
    <p:extLst>
      <p:ext uri="{BB962C8B-B14F-4D97-AF65-F5344CB8AC3E}">
        <p14:creationId xmlns:p14="http://schemas.microsoft.com/office/powerpoint/2010/main" val="212149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663F-B636-0940-ADF1-A23690BBBD8E}"/>
              </a:ext>
            </a:extLst>
          </p:cNvPr>
          <p:cNvSpPr>
            <a:spLocks noGrp="1"/>
          </p:cNvSpPr>
          <p:nvPr>
            <p:ph type="title"/>
          </p:nvPr>
        </p:nvSpPr>
        <p:spPr>
          <a:xfrm>
            <a:off x="726438" y="465299"/>
            <a:ext cx="16596361" cy="894544"/>
          </a:xfrm>
        </p:spPr>
        <p:txBody>
          <a:bodyPr/>
          <a:lstStyle/>
          <a:p>
            <a:r>
              <a:rPr lang="en-US" dirty="0"/>
              <a:t>From Data Silos to an Enterprise Knowledge Graph</a:t>
            </a:r>
          </a:p>
        </p:txBody>
      </p:sp>
      <p:sp>
        <p:nvSpPr>
          <p:cNvPr id="3" name="Content Placeholder 2">
            <a:extLst>
              <a:ext uri="{FF2B5EF4-FFF2-40B4-BE49-F238E27FC236}">
                <a16:creationId xmlns:a16="http://schemas.microsoft.com/office/drawing/2014/main" id="{D61CEF53-2045-A544-970D-0FCC11254EC2}"/>
              </a:ext>
            </a:extLst>
          </p:cNvPr>
          <p:cNvSpPr>
            <a:spLocks noGrp="1"/>
          </p:cNvSpPr>
          <p:nvPr>
            <p:ph sz="half" idx="1"/>
          </p:nvPr>
        </p:nvSpPr>
        <p:spPr>
          <a:xfrm>
            <a:off x="1170904" y="7353229"/>
            <a:ext cx="6194399" cy="968515"/>
          </a:xfrm>
        </p:spPr>
        <p:txBody>
          <a:bodyPr/>
          <a:lstStyle/>
          <a:p>
            <a:r>
              <a:rPr lang="en-US" dirty="0"/>
              <a:t>Today data is in isolated silos</a:t>
            </a:r>
          </a:p>
          <a:p>
            <a:r>
              <a:rPr lang="en-US" dirty="0"/>
              <a:t>No clear mapping between datasets</a:t>
            </a:r>
          </a:p>
        </p:txBody>
      </p:sp>
      <p:sp>
        <p:nvSpPr>
          <p:cNvPr id="4" name="Content Placeholder 3">
            <a:extLst>
              <a:ext uri="{FF2B5EF4-FFF2-40B4-BE49-F238E27FC236}">
                <a16:creationId xmlns:a16="http://schemas.microsoft.com/office/drawing/2014/main" id="{6725C1F9-DF91-084C-BF73-C1C35D21C96D}"/>
              </a:ext>
            </a:extLst>
          </p:cNvPr>
          <p:cNvSpPr>
            <a:spLocks noGrp="1"/>
          </p:cNvSpPr>
          <p:nvPr>
            <p:ph sz="half" idx="2"/>
          </p:nvPr>
        </p:nvSpPr>
        <p:spPr>
          <a:xfrm>
            <a:off x="8779363" y="7375137"/>
            <a:ext cx="8460787" cy="1859003"/>
          </a:xfrm>
        </p:spPr>
        <p:txBody>
          <a:bodyPr/>
          <a:lstStyle/>
          <a:p>
            <a:r>
              <a:rPr lang="en-US" dirty="0"/>
              <a:t>We need an integrated enterprise healthcare graph</a:t>
            </a:r>
          </a:p>
          <a:p>
            <a:r>
              <a:rPr lang="en-US" dirty="0"/>
              <a:t>All data merged into a single graph</a:t>
            </a:r>
          </a:p>
          <a:p>
            <a:r>
              <a:rPr lang="en-US" dirty="0"/>
              <a:t>Advanced entity resolution using AI/ML</a:t>
            </a:r>
          </a:p>
        </p:txBody>
      </p:sp>
      <p:sp>
        <p:nvSpPr>
          <p:cNvPr id="6" name="Slide Number Placeholder 5">
            <a:extLst>
              <a:ext uri="{FF2B5EF4-FFF2-40B4-BE49-F238E27FC236}">
                <a16:creationId xmlns:a16="http://schemas.microsoft.com/office/drawing/2014/main" id="{45A62FB8-8DF4-B94C-9A0B-7F02CBEA4C5E}"/>
              </a:ext>
            </a:extLst>
          </p:cNvPr>
          <p:cNvSpPr>
            <a:spLocks noGrp="1"/>
          </p:cNvSpPr>
          <p:nvPr>
            <p:ph type="sldNum" sz="quarter" idx="12"/>
          </p:nvPr>
        </p:nvSpPr>
        <p:spPr/>
        <p:txBody>
          <a:bodyPr/>
          <a:lstStyle/>
          <a:p>
            <a:fld id="{3310D8EA-3107-4873-B9AB-DD7D3E79053A}" type="slidenum">
              <a:rPr lang="en-US" smtClean="0"/>
              <a:t>11</a:t>
            </a:fld>
            <a:endParaRPr lang="en-US"/>
          </a:p>
        </p:txBody>
      </p:sp>
      <p:sp>
        <p:nvSpPr>
          <p:cNvPr id="9" name="Can 8">
            <a:extLst>
              <a:ext uri="{FF2B5EF4-FFF2-40B4-BE49-F238E27FC236}">
                <a16:creationId xmlns:a16="http://schemas.microsoft.com/office/drawing/2014/main" id="{A6C596E7-D66B-334E-B1FC-51879591265E}"/>
              </a:ext>
            </a:extLst>
          </p:cNvPr>
          <p:cNvSpPr/>
          <p:nvPr/>
        </p:nvSpPr>
        <p:spPr>
          <a:xfrm>
            <a:off x="1890928" y="3426738"/>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id="{C9AB224F-4C6A-CF45-96D0-B307C194E7B0}"/>
              </a:ext>
            </a:extLst>
          </p:cNvPr>
          <p:cNvSpPr/>
          <p:nvPr/>
        </p:nvSpPr>
        <p:spPr>
          <a:xfrm>
            <a:off x="2963857" y="2900505"/>
            <a:ext cx="706438"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a:extLst>
              <a:ext uri="{FF2B5EF4-FFF2-40B4-BE49-F238E27FC236}">
                <a16:creationId xmlns:a16="http://schemas.microsoft.com/office/drawing/2014/main" id="{A9BFEF8F-7112-BC41-B7C5-5F258D24B029}"/>
              </a:ext>
            </a:extLst>
          </p:cNvPr>
          <p:cNvSpPr/>
          <p:nvPr/>
        </p:nvSpPr>
        <p:spPr>
          <a:xfrm>
            <a:off x="4052672" y="3418536"/>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C17A4C5-C4D8-FB4D-BF13-FE9CCF62BC27}"/>
              </a:ext>
            </a:extLst>
          </p:cNvPr>
          <p:cNvSpPr/>
          <p:nvPr/>
        </p:nvSpPr>
        <p:spPr>
          <a:xfrm>
            <a:off x="7901537" y="4040248"/>
            <a:ext cx="1123082" cy="6111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6AB2B3-BD27-E14E-96C8-1A4776227B63}"/>
              </a:ext>
            </a:extLst>
          </p:cNvPr>
          <p:cNvSpPr txBox="1"/>
          <p:nvPr/>
        </p:nvSpPr>
        <p:spPr>
          <a:xfrm>
            <a:off x="685196" y="5142016"/>
            <a:ext cx="1024639" cy="400110"/>
          </a:xfrm>
          <a:prstGeom prst="rect">
            <a:avLst/>
          </a:prstGeom>
          <a:noFill/>
        </p:spPr>
        <p:txBody>
          <a:bodyPr wrap="none" rtlCol="0">
            <a:spAutoFit/>
          </a:bodyPr>
          <a:lstStyle/>
          <a:p>
            <a:r>
              <a:rPr lang="en-US" sz="2000" b="1" dirty="0"/>
              <a:t>Claims</a:t>
            </a:r>
          </a:p>
        </p:txBody>
      </p:sp>
      <p:sp>
        <p:nvSpPr>
          <p:cNvPr id="14" name="TextBox 13">
            <a:extLst>
              <a:ext uri="{FF2B5EF4-FFF2-40B4-BE49-F238E27FC236}">
                <a16:creationId xmlns:a16="http://schemas.microsoft.com/office/drawing/2014/main" id="{9056EEDA-8469-F647-B004-176D6D1A47EF}"/>
              </a:ext>
            </a:extLst>
          </p:cNvPr>
          <p:cNvSpPr txBox="1"/>
          <p:nvPr/>
        </p:nvSpPr>
        <p:spPr>
          <a:xfrm>
            <a:off x="1622682" y="5637194"/>
            <a:ext cx="1367682" cy="400110"/>
          </a:xfrm>
          <a:prstGeom prst="rect">
            <a:avLst/>
          </a:prstGeom>
          <a:noFill/>
        </p:spPr>
        <p:txBody>
          <a:bodyPr wrap="none" rtlCol="0">
            <a:spAutoFit/>
          </a:bodyPr>
          <a:lstStyle/>
          <a:p>
            <a:r>
              <a:rPr lang="en-US" sz="2000" b="1" dirty="0"/>
              <a:t>Providers</a:t>
            </a:r>
          </a:p>
        </p:txBody>
      </p:sp>
      <p:sp>
        <p:nvSpPr>
          <p:cNvPr id="15" name="TextBox 14">
            <a:extLst>
              <a:ext uri="{FF2B5EF4-FFF2-40B4-BE49-F238E27FC236}">
                <a16:creationId xmlns:a16="http://schemas.microsoft.com/office/drawing/2014/main" id="{576C2006-D338-A742-BCBB-889970D8F38E}"/>
              </a:ext>
            </a:extLst>
          </p:cNvPr>
          <p:cNvSpPr txBox="1"/>
          <p:nvPr/>
        </p:nvSpPr>
        <p:spPr>
          <a:xfrm>
            <a:off x="2748180" y="5142016"/>
            <a:ext cx="1095172" cy="400110"/>
          </a:xfrm>
          <a:prstGeom prst="rect">
            <a:avLst/>
          </a:prstGeom>
          <a:noFill/>
        </p:spPr>
        <p:txBody>
          <a:bodyPr wrap="none" rtlCol="0">
            <a:spAutoFit/>
          </a:bodyPr>
          <a:lstStyle/>
          <a:p>
            <a:r>
              <a:rPr lang="en-US" sz="2000" b="1" dirty="0"/>
              <a:t>Clinical</a:t>
            </a:r>
          </a:p>
        </p:txBody>
      </p:sp>
      <p:sp>
        <p:nvSpPr>
          <p:cNvPr id="16" name="Can 15">
            <a:extLst>
              <a:ext uri="{FF2B5EF4-FFF2-40B4-BE49-F238E27FC236}">
                <a16:creationId xmlns:a16="http://schemas.microsoft.com/office/drawing/2014/main" id="{56D94C8D-8E84-074F-B364-76FE3397275E}"/>
              </a:ext>
            </a:extLst>
          </p:cNvPr>
          <p:cNvSpPr/>
          <p:nvPr/>
        </p:nvSpPr>
        <p:spPr>
          <a:xfrm>
            <a:off x="852583" y="2875974"/>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5523A25-C670-3240-889E-56E6F8D42CCD}"/>
              </a:ext>
            </a:extLst>
          </p:cNvPr>
          <p:cNvSpPr txBox="1"/>
          <p:nvPr/>
        </p:nvSpPr>
        <p:spPr>
          <a:xfrm>
            <a:off x="4146462" y="5637194"/>
            <a:ext cx="513282" cy="400110"/>
          </a:xfrm>
          <a:prstGeom prst="rect">
            <a:avLst/>
          </a:prstGeom>
          <a:noFill/>
        </p:spPr>
        <p:txBody>
          <a:bodyPr wrap="none" rtlCol="0">
            <a:spAutoFit/>
          </a:bodyPr>
          <a:lstStyle/>
          <a:p>
            <a:r>
              <a:rPr lang="en-US" sz="2000" b="1" dirty="0"/>
              <a:t>Rx</a:t>
            </a:r>
          </a:p>
        </p:txBody>
      </p:sp>
      <p:sp>
        <p:nvSpPr>
          <p:cNvPr id="18" name="Oval 17">
            <a:extLst>
              <a:ext uri="{FF2B5EF4-FFF2-40B4-BE49-F238E27FC236}">
                <a16:creationId xmlns:a16="http://schemas.microsoft.com/office/drawing/2014/main" id="{859FA9E4-BF61-5F45-892C-2D910884EEC8}"/>
              </a:ext>
            </a:extLst>
          </p:cNvPr>
          <p:cNvSpPr/>
          <p:nvPr/>
        </p:nvSpPr>
        <p:spPr>
          <a:xfrm>
            <a:off x="9592534" y="2085456"/>
            <a:ext cx="5798184" cy="461486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9" name="Oval 18">
            <a:extLst>
              <a:ext uri="{FF2B5EF4-FFF2-40B4-BE49-F238E27FC236}">
                <a16:creationId xmlns:a16="http://schemas.microsoft.com/office/drawing/2014/main" id="{0079D0DC-9459-2047-B9FA-BEE01263F0E9}"/>
              </a:ext>
            </a:extLst>
          </p:cNvPr>
          <p:cNvSpPr/>
          <p:nvPr/>
        </p:nvSpPr>
        <p:spPr>
          <a:xfrm>
            <a:off x="11200576" y="35379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0" name="Oval 19">
            <a:extLst>
              <a:ext uri="{FF2B5EF4-FFF2-40B4-BE49-F238E27FC236}">
                <a16:creationId xmlns:a16="http://schemas.microsoft.com/office/drawing/2014/main" id="{275903C0-2599-2D49-9D0E-C3610CD7CA84}"/>
              </a:ext>
            </a:extLst>
          </p:cNvPr>
          <p:cNvSpPr/>
          <p:nvPr/>
        </p:nvSpPr>
        <p:spPr>
          <a:xfrm>
            <a:off x="11761024" y="393728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1" name="Straight Arrow Connector 20">
            <a:extLst>
              <a:ext uri="{FF2B5EF4-FFF2-40B4-BE49-F238E27FC236}">
                <a16:creationId xmlns:a16="http://schemas.microsoft.com/office/drawing/2014/main" id="{1582D05D-D8B1-DA40-91FB-7F624716A501}"/>
              </a:ext>
            </a:extLst>
          </p:cNvPr>
          <p:cNvCxnSpPr>
            <a:cxnSpLocks/>
            <a:stCxn id="19" idx="5"/>
          </p:cNvCxnSpPr>
          <p:nvPr/>
        </p:nvCxnSpPr>
        <p:spPr>
          <a:xfrm>
            <a:off x="11414175" y="3724074"/>
            <a:ext cx="412614" cy="25902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A53D46C-78DC-4548-80C5-5B4DAE31C8B6}"/>
              </a:ext>
            </a:extLst>
          </p:cNvPr>
          <p:cNvSpPr/>
          <p:nvPr/>
        </p:nvSpPr>
        <p:spPr>
          <a:xfrm>
            <a:off x="10898616" y="398341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 name="Oval 22">
            <a:extLst>
              <a:ext uri="{FF2B5EF4-FFF2-40B4-BE49-F238E27FC236}">
                <a16:creationId xmlns:a16="http://schemas.microsoft.com/office/drawing/2014/main" id="{C08549C7-62EC-334D-82F4-AD3FC3759E0B}"/>
              </a:ext>
            </a:extLst>
          </p:cNvPr>
          <p:cNvSpPr/>
          <p:nvPr/>
        </p:nvSpPr>
        <p:spPr>
          <a:xfrm>
            <a:off x="11361581" y="452346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4" name="Straight Arrow Connector 23">
            <a:extLst>
              <a:ext uri="{FF2B5EF4-FFF2-40B4-BE49-F238E27FC236}">
                <a16:creationId xmlns:a16="http://schemas.microsoft.com/office/drawing/2014/main" id="{7DC724F7-C8F8-0A45-81C0-F9B666B5C582}"/>
              </a:ext>
            </a:extLst>
          </p:cNvPr>
          <p:cNvCxnSpPr/>
          <p:nvPr/>
        </p:nvCxnSpPr>
        <p:spPr>
          <a:xfrm>
            <a:off x="11112215" y="416950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FDEFCAD-14BE-8C40-9E88-9922115B1149}"/>
              </a:ext>
            </a:extLst>
          </p:cNvPr>
          <p:cNvSpPr/>
          <p:nvPr/>
        </p:nvSpPr>
        <p:spPr>
          <a:xfrm>
            <a:off x="10553872" y="444810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6" name="Oval 25">
            <a:extLst>
              <a:ext uri="{FF2B5EF4-FFF2-40B4-BE49-F238E27FC236}">
                <a16:creationId xmlns:a16="http://schemas.microsoft.com/office/drawing/2014/main" id="{EB6CF5DE-B967-1840-8CC0-772365914BD1}"/>
              </a:ext>
            </a:extLst>
          </p:cNvPr>
          <p:cNvSpPr/>
          <p:nvPr/>
        </p:nvSpPr>
        <p:spPr>
          <a:xfrm>
            <a:off x="10741481" y="48918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 name="Straight Arrow Connector 26">
            <a:extLst>
              <a:ext uri="{FF2B5EF4-FFF2-40B4-BE49-F238E27FC236}">
                <a16:creationId xmlns:a16="http://schemas.microsoft.com/office/drawing/2014/main" id="{9DF7335B-93F7-5344-8200-07AFF58D3EE6}"/>
              </a:ext>
            </a:extLst>
          </p:cNvPr>
          <p:cNvCxnSpPr/>
          <p:nvPr/>
        </p:nvCxnSpPr>
        <p:spPr>
          <a:xfrm>
            <a:off x="10804119" y="455711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2231C0-4C9D-5F42-B6BC-B9904CD87990}"/>
              </a:ext>
            </a:extLst>
          </p:cNvPr>
          <p:cNvCxnSpPr/>
          <p:nvPr/>
        </p:nvCxnSpPr>
        <p:spPr>
          <a:xfrm flipV="1">
            <a:off x="11148862" y="404629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64FDC1A-904A-494C-8469-ECC585121DD6}"/>
              </a:ext>
            </a:extLst>
          </p:cNvPr>
          <p:cNvSpPr/>
          <p:nvPr/>
        </p:nvSpPr>
        <p:spPr>
          <a:xfrm>
            <a:off x="12080580" y="433938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 name="Straight Arrow Connector 29">
            <a:extLst>
              <a:ext uri="{FF2B5EF4-FFF2-40B4-BE49-F238E27FC236}">
                <a16:creationId xmlns:a16="http://schemas.microsoft.com/office/drawing/2014/main" id="{85BE535D-78F2-244C-B76B-F31B6CCE1007}"/>
              </a:ext>
            </a:extLst>
          </p:cNvPr>
          <p:cNvCxnSpPr/>
          <p:nvPr/>
        </p:nvCxnSpPr>
        <p:spPr>
          <a:xfrm flipH="1">
            <a:off x="11575179" y="412337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DE0B044-AE29-884B-A713-0A37607EB03D}"/>
              </a:ext>
            </a:extLst>
          </p:cNvPr>
          <p:cNvSpPr/>
          <p:nvPr/>
        </p:nvSpPr>
        <p:spPr>
          <a:xfrm>
            <a:off x="11313442" y="50087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 name="Straight Arrow Connector 31">
            <a:extLst>
              <a:ext uri="{FF2B5EF4-FFF2-40B4-BE49-F238E27FC236}">
                <a16:creationId xmlns:a16="http://schemas.microsoft.com/office/drawing/2014/main" id="{3F3CB034-19DF-2C47-80D3-59C8B5402F3B}"/>
              </a:ext>
            </a:extLst>
          </p:cNvPr>
          <p:cNvCxnSpPr/>
          <p:nvPr/>
        </p:nvCxnSpPr>
        <p:spPr>
          <a:xfrm flipV="1">
            <a:off x="11450824" y="474147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CB87C2-BF9A-E041-A9FC-157CCA594BA9}"/>
              </a:ext>
            </a:extLst>
          </p:cNvPr>
          <p:cNvCxnSpPr/>
          <p:nvPr/>
        </p:nvCxnSpPr>
        <p:spPr>
          <a:xfrm flipV="1">
            <a:off x="11539300" y="452547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437E81-56D6-D142-9B44-2EF72DF22D1F}"/>
              </a:ext>
            </a:extLst>
          </p:cNvPr>
          <p:cNvCxnSpPr/>
          <p:nvPr/>
        </p:nvCxnSpPr>
        <p:spPr>
          <a:xfrm flipH="1" flipV="1">
            <a:off x="11974625" y="412337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CAEB8A-2DF5-A042-88FE-B6D34834757A}"/>
              </a:ext>
            </a:extLst>
          </p:cNvPr>
          <p:cNvCxnSpPr/>
          <p:nvPr/>
        </p:nvCxnSpPr>
        <p:spPr>
          <a:xfrm flipH="1">
            <a:off x="11112215" y="372407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E333C5D-6B54-314C-B164-A15088D74EE7}"/>
              </a:ext>
            </a:extLst>
          </p:cNvPr>
          <p:cNvCxnSpPr/>
          <p:nvPr/>
        </p:nvCxnSpPr>
        <p:spPr>
          <a:xfrm flipH="1">
            <a:off x="10678994" y="416950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4EB653-ED4E-094E-AE05-109C9E0F9028}"/>
              </a:ext>
            </a:extLst>
          </p:cNvPr>
          <p:cNvCxnSpPr/>
          <p:nvPr/>
        </p:nvCxnSpPr>
        <p:spPr>
          <a:xfrm>
            <a:off x="10991728" y="500090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DAA9006-6AA8-3040-A6E5-E1802D79544A}"/>
              </a:ext>
            </a:extLst>
          </p:cNvPr>
          <p:cNvCxnSpPr/>
          <p:nvPr/>
        </p:nvCxnSpPr>
        <p:spPr>
          <a:xfrm>
            <a:off x="10139287" y="4409662"/>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D56C4A-FDF5-7B4F-BD7D-7805F60DEC5D}"/>
              </a:ext>
            </a:extLst>
          </p:cNvPr>
          <p:cNvCxnSpPr/>
          <p:nvPr/>
        </p:nvCxnSpPr>
        <p:spPr>
          <a:xfrm flipH="1" flipV="1">
            <a:off x="10654862" y="364963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B6C1969-4CEE-124D-896C-5D51F5CF21AC}"/>
              </a:ext>
            </a:extLst>
          </p:cNvPr>
          <p:cNvSpPr/>
          <p:nvPr/>
        </p:nvSpPr>
        <p:spPr>
          <a:xfrm>
            <a:off x="10404614" y="354062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1" name="Oval 40">
            <a:extLst>
              <a:ext uri="{FF2B5EF4-FFF2-40B4-BE49-F238E27FC236}">
                <a16:creationId xmlns:a16="http://schemas.microsoft.com/office/drawing/2014/main" id="{70AA7E43-EB02-5148-B28E-EA65B4B0F067}"/>
              </a:ext>
            </a:extLst>
          </p:cNvPr>
          <p:cNvSpPr/>
          <p:nvPr/>
        </p:nvSpPr>
        <p:spPr>
          <a:xfrm>
            <a:off x="10354082" y="39590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2" name="Straight Arrow Connector 41">
            <a:extLst>
              <a:ext uri="{FF2B5EF4-FFF2-40B4-BE49-F238E27FC236}">
                <a16:creationId xmlns:a16="http://schemas.microsoft.com/office/drawing/2014/main" id="{D0B10E66-BDA7-5143-A5EF-AE55323DA9E2}"/>
              </a:ext>
            </a:extLst>
          </p:cNvPr>
          <p:cNvCxnSpPr/>
          <p:nvPr/>
        </p:nvCxnSpPr>
        <p:spPr>
          <a:xfrm>
            <a:off x="10604329" y="406804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1886089-F362-7D4B-AD5B-24B2B6D532CB}"/>
              </a:ext>
            </a:extLst>
          </p:cNvPr>
          <p:cNvSpPr/>
          <p:nvPr/>
        </p:nvSpPr>
        <p:spPr>
          <a:xfrm>
            <a:off x="9901296" y="426230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4" name="Straight Arrow Connector 43">
            <a:extLst>
              <a:ext uri="{FF2B5EF4-FFF2-40B4-BE49-F238E27FC236}">
                <a16:creationId xmlns:a16="http://schemas.microsoft.com/office/drawing/2014/main" id="{71E92E1E-21F0-D841-AF47-AC4BA020DFE7}"/>
              </a:ext>
            </a:extLst>
          </p:cNvPr>
          <p:cNvCxnSpPr>
            <a:stCxn id="45" idx="6"/>
            <a:endCxn id="26" idx="2"/>
          </p:cNvCxnSpPr>
          <p:nvPr/>
        </p:nvCxnSpPr>
        <p:spPr>
          <a:xfrm flipV="1">
            <a:off x="10377802" y="500090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59BFE0-E5CE-BE4B-AE31-C996B0C79EB1}"/>
              </a:ext>
            </a:extLst>
          </p:cNvPr>
          <p:cNvSpPr/>
          <p:nvPr/>
        </p:nvSpPr>
        <p:spPr>
          <a:xfrm>
            <a:off x="10127555" y="491760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a:extLst>
              <a:ext uri="{FF2B5EF4-FFF2-40B4-BE49-F238E27FC236}">
                <a16:creationId xmlns:a16="http://schemas.microsoft.com/office/drawing/2014/main" id="{967AF131-BE42-374D-8B29-82F1252D56FC}"/>
              </a:ext>
            </a:extLst>
          </p:cNvPr>
          <p:cNvCxnSpPr>
            <a:stCxn id="45" idx="0"/>
            <a:endCxn id="43" idx="4"/>
          </p:cNvCxnSpPr>
          <p:nvPr/>
        </p:nvCxnSpPr>
        <p:spPr>
          <a:xfrm flipH="1" flipV="1">
            <a:off x="10026420" y="4480318"/>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A1DAB6-7F7A-C14C-A956-9C6018DDCE1B}"/>
              </a:ext>
            </a:extLst>
          </p:cNvPr>
          <p:cNvCxnSpPr>
            <a:stCxn id="40" idx="4"/>
            <a:endCxn id="41" idx="0"/>
          </p:cNvCxnSpPr>
          <p:nvPr/>
        </p:nvCxnSpPr>
        <p:spPr>
          <a:xfrm flipH="1">
            <a:off x="10479206" y="375864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00B7DFE-F313-0946-B1E7-D9E426377ED6}"/>
              </a:ext>
            </a:extLst>
          </p:cNvPr>
          <p:cNvCxnSpPr>
            <a:stCxn id="41" idx="4"/>
            <a:endCxn id="25" idx="1"/>
          </p:cNvCxnSpPr>
          <p:nvPr/>
        </p:nvCxnSpPr>
        <p:spPr>
          <a:xfrm>
            <a:off x="10479204" y="417704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5673221-90D6-D64D-B6D6-D91E80D1161B}"/>
              </a:ext>
            </a:extLst>
          </p:cNvPr>
          <p:cNvSpPr/>
          <p:nvPr/>
        </p:nvSpPr>
        <p:spPr>
          <a:xfrm>
            <a:off x="13271220" y="24392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0" name="Oval 49">
            <a:extLst>
              <a:ext uri="{FF2B5EF4-FFF2-40B4-BE49-F238E27FC236}">
                <a16:creationId xmlns:a16="http://schemas.microsoft.com/office/drawing/2014/main" id="{C17F763D-B15C-6548-9EB1-5918C1A35D1E}"/>
              </a:ext>
            </a:extLst>
          </p:cNvPr>
          <p:cNvSpPr/>
          <p:nvPr/>
        </p:nvSpPr>
        <p:spPr>
          <a:xfrm>
            <a:off x="13831668" y="283859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1" name="Straight Arrow Connector 50">
            <a:extLst>
              <a:ext uri="{FF2B5EF4-FFF2-40B4-BE49-F238E27FC236}">
                <a16:creationId xmlns:a16="http://schemas.microsoft.com/office/drawing/2014/main" id="{9A2F3AAA-ED84-FD4C-A959-594D9DB2EDDC}"/>
              </a:ext>
            </a:extLst>
          </p:cNvPr>
          <p:cNvCxnSpPr/>
          <p:nvPr/>
        </p:nvCxnSpPr>
        <p:spPr>
          <a:xfrm>
            <a:off x="13513936" y="2639273"/>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3248AF-E180-F643-B063-9A4937FF10EB}"/>
              </a:ext>
            </a:extLst>
          </p:cNvPr>
          <p:cNvSpPr/>
          <p:nvPr/>
        </p:nvSpPr>
        <p:spPr>
          <a:xfrm>
            <a:off x="12969260" y="28847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3" name="Oval 52">
            <a:extLst>
              <a:ext uri="{FF2B5EF4-FFF2-40B4-BE49-F238E27FC236}">
                <a16:creationId xmlns:a16="http://schemas.microsoft.com/office/drawing/2014/main" id="{3C21FA2B-8D7F-4B4C-B4BE-68E299977C79}"/>
              </a:ext>
            </a:extLst>
          </p:cNvPr>
          <p:cNvSpPr/>
          <p:nvPr/>
        </p:nvSpPr>
        <p:spPr>
          <a:xfrm>
            <a:off x="13432225" y="342477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4" name="Straight Arrow Connector 53">
            <a:extLst>
              <a:ext uri="{FF2B5EF4-FFF2-40B4-BE49-F238E27FC236}">
                <a16:creationId xmlns:a16="http://schemas.microsoft.com/office/drawing/2014/main" id="{58E9C328-84F4-E243-8FF1-536153BB6CD3}"/>
              </a:ext>
            </a:extLst>
          </p:cNvPr>
          <p:cNvCxnSpPr/>
          <p:nvPr/>
        </p:nvCxnSpPr>
        <p:spPr>
          <a:xfrm>
            <a:off x="13182859" y="307081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E79012E-3D94-CF46-9DF4-8952415F31C0}"/>
              </a:ext>
            </a:extLst>
          </p:cNvPr>
          <p:cNvSpPr/>
          <p:nvPr/>
        </p:nvSpPr>
        <p:spPr>
          <a:xfrm>
            <a:off x="12624516" y="334941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6" name="Oval 55">
            <a:extLst>
              <a:ext uri="{FF2B5EF4-FFF2-40B4-BE49-F238E27FC236}">
                <a16:creationId xmlns:a16="http://schemas.microsoft.com/office/drawing/2014/main" id="{B9C7938E-16DA-0E4E-AC61-4F1AA8E17868}"/>
              </a:ext>
            </a:extLst>
          </p:cNvPr>
          <p:cNvSpPr/>
          <p:nvPr/>
        </p:nvSpPr>
        <p:spPr>
          <a:xfrm>
            <a:off x="12812125" y="37932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7" name="Straight Arrow Connector 56">
            <a:extLst>
              <a:ext uri="{FF2B5EF4-FFF2-40B4-BE49-F238E27FC236}">
                <a16:creationId xmlns:a16="http://schemas.microsoft.com/office/drawing/2014/main" id="{927C9D4E-9DD6-5B48-90D1-9E926305AF2A}"/>
              </a:ext>
            </a:extLst>
          </p:cNvPr>
          <p:cNvCxnSpPr/>
          <p:nvPr/>
        </p:nvCxnSpPr>
        <p:spPr>
          <a:xfrm>
            <a:off x="12874763" y="345842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EE4E0E-A49C-EE4C-AD39-9F448E4A4D58}"/>
              </a:ext>
            </a:extLst>
          </p:cNvPr>
          <p:cNvCxnSpPr/>
          <p:nvPr/>
        </p:nvCxnSpPr>
        <p:spPr>
          <a:xfrm flipV="1">
            <a:off x="13219506" y="294760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CBB30BE-D644-334A-92CC-D31F05597433}"/>
              </a:ext>
            </a:extLst>
          </p:cNvPr>
          <p:cNvSpPr/>
          <p:nvPr/>
        </p:nvSpPr>
        <p:spPr>
          <a:xfrm>
            <a:off x="14151224" y="324069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0" name="Straight Arrow Connector 59">
            <a:extLst>
              <a:ext uri="{FF2B5EF4-FFF2-40B4-BE49-F238E27FC236}">
                <a16:creationId xmlns:a16="http://schemas.microsoft.com/office/drawing/2014/main" id="{943BB666-7EDD-2F41-8465-19934D809AB8}"/>
              </a:ext>
            </a:extLst>
          </p:cNvPr>
          <p:cNvCxnSpPr/>
          <p:nvPr/>
        </p:nvCxnSpPr>
        <p:spPr>
          <a:xfrm flipH="1">
            <a:off x="13645823" y="302468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B1BAD707-4AA6-5943-9E72-EFEE7D2BE8E2}"/>
              </a:ext>
            </a:extLst>
          </p:cNvPr>
          <p:cNvSpPr/>
          <p:nvPr/>
        </p:nvSpPr>
        <p:spPr>
          <a:xfrm>
            <a:off x="13396344" y="39022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2" name="Straight Arrow Connector 61">
            <a:extLst>
              <a:ext uri="{FF2B5EF4-FFF2-40B4-BE49-F238E27FC236}">
                <a16:creationId xmlns:a16="http://schemas.microsoft.com/office/drawing/2014/main" id="{91D7F852-3D93-C148-A1CB-AE96E53E9BEE}"/>
              </a:ext>
            </a:extLst>
          </p:cNvPr>
          <p:cNvCxnSpPr/>
          <p:nvPr/>
        </p:nvCxnSpPr>
        <p:spPr>
          <a:xfrm flipV="1">
            <a:off x="13521468" y="364278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3DF6673-B64C-4E42-BEF0-AA6E964EBEE4}"/>
              </a:ext>
            </a:extLst>
          </p:cNvPr>
          <p:cNvCxnSpPr/>
          <p:nvPr/>
        </p:nvCxnSpPr>
        <p:spPr>
          <a:xfrm flipV="1">
            <a:off x="13609944" y="342678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4F511D9-B4F0-9949-94F2-DF57EA385042}"/>
              </a:ext>
            </a:extLst>
          </p:cNvPr>
          <p:cNvCxnSpPr/>
          <p:nvPr/>
        </p:nvCxnSpPr>
        <p:spPr>
          <a:xfrm flipH="1" flipV="1">
            <a:off x="14045269" y="302468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F0B0C5E-07A6-0D48-93E1-3B0D440343F0}"/>
              </a:ext>
            </a:extLst>
          </p:cNvPr>
          <p:cNvCxnSpPr/>
          <p:nvPr/>
        </p:nvCxnSpPr>
        <p:spPr>
          <a:xfrm flipH="1">
            <a:off x="13182859" y="262538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02622F-7FDC-5B46-BEB1-1A609023F721}"/>
              </a:ext>
            </a:extLst>
          </p:cNvPr>
          <p:cNvCxnSpPr/>
          <p:nvPr/>
        </p:nvCxnSpPr>
        <p:spPr>
          <a:xfrm flipH="1">
            <a:off x="12749638" y="307081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930F313-AA94-DB4B-8625-D9B008160255}"/>
              </a:ext>
            </a:extLst>
          </p:cNvPr>
          <p:cNvCxnSpPr/>
          <p:nvPr/>
        </p:nvCxnSpPr>
        <p:spPr>
          <a:xfrm>
            <a:off x="13062372" y="390221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416829-7B5E-454E-B2CB-F6C3EC4850E4}"/>
              </a:ext>
            </a:extLst>
          </p:cNvPr>
          <p:cNvCxnSpPr>
            <a:cxnSpLocks/>
            <a:stCxn id="73" idx="6"/>
          </p:cNvCxnSpPr>
          <p:nvPr/>
        </p:nvCxnSpPr>
        <p:spPr>
          <a:xfrm>
            <a:off x="12186972" y="3349699"/>
            <a:ext cx="437544" cy="1087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BE34891-7468-4247-AE8D-1C11770C3E2A}"/>
              </a:ext>
            </a:extLst>
          </p:cNvPr>
          <p:cNvCxnSpPr/>
          <p:nvPr/>
        </p:nvCxnSpPr>
        <p:spPr>
          <a:xfrm flipH="1" flipV="1">
            <a:off x="12725506" y="255094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830BE80-5D2B-A444-A429-D474F6C6E4B7}"/>
              </a:ext>
            </a:extLst>
          </p:cNvPr>
          <p:cNvSpPr/>
          <p:nvPr/>
        </p:nvSpPr>
        <p:spPr>
          <a:xfrm>
            <a:off x="12475258" y="244193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1" name="Oval 70">
            <a:extLst>
              <a:ext uri="{FF2B5EF4-FFF2-40B4-BE49-F238E27FC236}">
                <a16:creationId xmlns:a16="http://schemas.microsoft.com/office/drawing/2014/main" id="{996BE598-4B97-6C47-AEF0-551796EDA706}"/>
              </a:ext>
            </a:extLst>
          </p:cNvPr>
          <p:cNvSpPr/>
          <p:nvPr/>
        </p:nvSpPr>
        <p:spPr>
          <a:xfrm>
            <a:off x="12424726" y="286034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 name="Straight Arrow Connector 71">
            <a:extLst>
              <a:ext uri="{FF2B5EF4-FFF2-40B4-BE49-F238E27FC236}">
                <a16:creationId xmlns:a16="http://schemas.microsoft.com/office/drawing/2014/main" id="{948BEE92-E4D9-2549-BE8E-32B7E05A77DC}"/>
              </a:ext>
            </a:extLst>
          </p:cNvPr>
          <p:cNvCxnSpPr/>
          <p:nvPr/>
        </p:nvCxnSpPr>
        <p:spPr>
          <a:xfrm>
            <a:off x="12674973" y="296935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C64612A-9C69-F046-8536-5C6E1F89B692}"/>
              </a:ext>
            </a:extLst>
          </p:cNvPr>
          <p:cNvSpPr/>
          <p:nvPr/>
        </p:nvSpPr>
        <p:spPr>
          <a:xfrm>
            <a:off x="11936725" y="32406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 name="Straight Arrow Connector 73">
            <a:extLst>
              <a:ext uri="{FF2B5EF4-FFF2-40B4-BE49-F238E27FC236}">
                <a16:creationId xmlns:a16="http://schemas.microsoft.com/office/drawing/2014/main" id="{2A82468E-56EE-E248-AC3C-66957A932803}"/>
              </a:ext>
            </a:extLst>
          </p:cNvPr>
          <p:cNvCxnSpPr>
            <a:stCxn id="75" idx="6"/>
            <a:endCxn id="56" idx="2"/>
          </p:cNvCxnSpPr>
          <p:nvPr/>
        </p:nvCxnSpPr>
        <p:spPr>
          <a:xfrm flipV="1">
            <a:off x="12448446" y="390221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D0CB160-2069-8A46-8E64-9C219ECA6573}"/>
              </a:ext>
            </a:extLst>
          </p:cNvPr>
          <p:cNvSpPr/>
          <p:nvPr/>
        </p:nvSpPr>
        <p:spPr>
          <a:xfrm>
            <a:off x="12198199" y="381891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6" name="Straight Arrow Connector 75">
            <a:extLst>
              <a:ext uri="{FF2B5EF4-FFF2-40B4-BE49-F238E27FC236}">
                <a16:creationId xmlns:a16="http://schemas.microsoft.com/office/drawing/2014/main" id="{2FF09F6A-237F-D249-9ABE-54C3724B8BD8}"/>
              </a:ext>
            </a:extLst>
          </p:cNvPr>
          <p:cNvCxnSpPr>
            <a:stCxn id="75" idx="0"/>
            <a:endCxn id="73" idx="4"/>
          </p:cNvCxnSpPr>
          <p:nvPr/>
        </p:nvCxnSpPr>
        <p:spPr>
          <a:xfrm flipH="1" flipV="1">
            <a:off x="12061849" y="3458707"/>
            <a:ext cx="261474" cy="3602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D14BA-129F-F64A-B68A-6804B601B486}"/>
              </a:ext>
            </a:extLst>
          </p:cNvPr>
          <p:cNvCxnSpPr>
            <a:stCxn id="70" idx="4"/>
            <a:endCxn id="71" idx="0"/>
          </p:cNvCxnSpPr>
          <p:nvPr/>
        </p:nvCxnSpPr>
        <p:spPr>
          <a:xfrm flipH="1">
            <a:off x="12549850" y="265995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E959383-C00B-AF4C-9446-2CEC1CAF4F0E}"/>
              </a:ext>
            </a:extLst>
          </p:cNvPr>
          <p:cNvCxnSpPr>
            <a:stCxn id="71" idx="4"/>
            <a:endCxn id="55" idx="1"/>
          </p:cNvCxnSpPr>
          <p:nvPr/>
        </p:nvCxnSpPr>
        <p:spPr>
          <a:xfrm>
            <a:off x="12549848" y="307835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222C47CD-66C0-0843-A1BD-251BF35C223E}"/>
              </a:ext>
            </a:extLst>
          </p:cNvPr>
          <p:cNvSpPr/>
          <p:nvPr/>
        </p:nvSpPr>
        <p:spPr>
          <a:xfrm>
            <a:off x="13623223" y="45025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0" name="Oval 79">
            <a:extLst>
              <a:ext uri="{FF2B5EF4-FFF2-40B4-BE49-F238E27FC236}">
                <a16:creationId xmlns:a16="http://schemas.microsoft.com/office/drawing/2014/main" id="{8F67DEC4-8266-054C-B7D7-9C8EF1C4284D}"/>
              </a:ext>
            </a:extLst>
          </p:cNvPr>
          <p:cNvSpPr/>
          <p:nvPr/>
        </p:nvSpPr>
        <p:spPr>
          <a:xfrm>
            <a:off x="14183671" y="4901807"/>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1" name="Straight Arrow Connector 80">
            <a:extLst>
              <a:ext uri="{FF2B5EF4-FFF2-40B4-BE49-F238E27FC236}">
                <a16:creationId xmlns:a16="http://schemas.microsoft.com/office/drawing/2014/main" id="{790328C6-25BE-184D-BB22-499DC323ECA9}"/>
              </a:ext>
            </a:extLst>
          </p:cNvPr>
          <p:cNvCxnSpPr/>
          <p:nvPr/>
        </p:nvCxnSpPr>
        <p:spPr>
          <a:xfrm>
            <a:off x="13865939" y="470248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C932D693-027A-7340-9044-772A9B7E7A48}"/>
              </a:ext>
            </a:extLst>
          </p:cNvPr>
          <p:cNvSpPr/>
          <p:nvPr/>
        </p:nvSpPr>
        <p:spPr>
          <a:xfrm>
            <a:off x="13321263" y="49479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3" name="Oval 82">
            <a:extLst>
              <a:ext uri="{FF2B5EF4-FFF2-40B4-BE49-F238E27FC236}">
                <a16:creationId xmlns:a16="http://schemas.microsoft.com/office/drawing/2014/main" id="{F06AC53D-9A72-CC4A-AB29-BA6B8F68A00F}"/>
              </a:ext>
            </a:extLst>
          </p:cNvPr>
          <p:cNvSpPr/>
          <p:nvPr/>
        </p:nvSpPr>
        <p:spPr>
          <a:xfrm>
            <a:off x="13784228" y="54879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 name="Straight Arrow Connector 83">
            <a:extLst>
              <a:ext uri="{FF2B5EF4-FFF2-40B4-BE49-F238E27FC236}">
                <a16:creationId xmlns:a16="http://schemas.microsoft.com/office/drawing/2014/main" id="{71A8CF29-EC1C-784A-8110-79F7A7BF7A17}"/>
              </a:ext>
            </a:extLst>
          </p:cNvPr>
          <p:cNvCxnSpPr/>
          <p:nvPr/>
        </p:nvCxnSpPr>
        <p:spPr>
          <a:xfrm>
            <a:off x="13534862" y="5134023"/>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A3141A7-14EB-384C-AB37-FDC3F6A18DEF}"/>
              </a:ext>
            </a:extLst>
          </p:cNvPr>
          <p:cNvSpPr/>
          <p:nvPr/>
        </p:nvSpPr>
        <p:spPr>
          <a:xfrm>
            <a:off x="12976519" y="541262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 name="Oval 85">
            <a:extLst>
              <a:ext uri="{FF2B5EF4-FFF2-40B4-BE49-F238E27FC236}">
                <a16:creationId xmlns:a16="http://schemas.microsoft.com/office/drawing/2014/main" id="{2AE6A113-91A1-8A4B-B46F-1E1CB597584A}"/>
              </a:ext>
            </a:extLst>
          </p:cNvPr>
          <p:cNvSpPr/>
          <p:nvPr/>
        </p:nvSpPr>
        <p:spPr>
          <a:xfrm>
            <a:off x="13164128" y="58564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 name="Straight Arrow Connector 86">
            <a:extLst>
              <a:ext uri="{FF2B5EF4-FFF2-40B4-BE49-F238E27FC236}">
                <a16:creationId xmlns:a16="http://schemas.microsoft.com/office/drawing/2014/main" id="{51947DEC-022A-214A-8CC2-A251914D63AF}"/>
              </a:ext>
            </a:extLst>
          </p:cNvPr>
          <p:cNvCxnSpPr/>
          <p:nvPr/>
        </p:nvCxnSpPr>
        <p:spPr>
          <a:xfrm>
            <a:off x="13226766" y="5521636"/>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87EC14-B9B8-7D43-8040-43338391F11B}"/>
              </a:ext>
            </a:extLst>
          </p:cNvPr>
          <p:cNvCxnSpPr/>
          <p:nvPr/>
        </p:nvCxnSpPr>
        <p:spPr>
          <a:xfrm flipV="1">
            <a:off x="13571509" y="5010815"/>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5A30A527-0EE5-D84F-9278-34925CD2A148}"/>
              </a:ext>
            </a:extLst>
          </p:cNvPr>
          <p:cNvSpPr/>
          <p:nvPr/>
        </p:nvSpPr>
        <p:spPr>
          <a:xfrm>
            <a:off x="14503227" y="530390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0" name="Straight Arrow Connector 89">
            <a:extLst>
              <a:ext uri="{FF2B5EF4-FFF2-40B4-BE49-F238E27FC236}">
                <a16:creationId xmlns:a16="http://schemas.microsoft.com/office/drawing/2014/main" id="{A1349DB6-9D99-824C-81E5-BF61E7C99F10}"/>
              </a:ext>
            </a:extLst>
          </p:cNvPr>
          <p:cNvCxnSpPr/>
          <p:nvPr/>
        </p:nvCxnSpPr>
        <p:spPr>
          <a:xfrm flipH="1">
            <a:off x="13997826" y="5087897"/>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2742CA8A-C9D7-7441-A70E-33F44508D09C}"/>
              </a:ext>
            </a:extLst>
          </p:cNvPr>
          <p:cNvSpPr/>
          <p:nvPr/>
        </p:nvSpPr>
        <p:spPr>
          <a:xfrm>
            <a:off x="13748347" y="596542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2" name="Straight Arrow Connector 91">
            <a:extLst>
              <a:ext uri="{FF2B5EF4-FFF2-40B4-BE49-F238E27FC236}">
                <a16:creationId xmlns:a16="http://schemas.microsoft.com/office/drawing/2014/main" id="{94723D51-536D-F644-AE62-290556E31108}"/>
              </a:ext>
            </a:extLst>
          </p:cNvPr>
          <p:cNvCxnSpPr/>
          <p:nvPr/>
        </p:nvCxnSpPr>
        <p:spPr>
          <a:xfrm flipV="1">
            <a:off x="13873471" y="570599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EFA6A30-AFB0-974A-9BC1-A30157264D5F}"/>
              </a:ext>
            </a:extLst>
          </p:cNvPr>
          <p:cNvCxnSpPr/>
          <p:nvPr/>
        </p:nvCxnSpPr>
        <p:spPr>
          <a:xfrm flipV="1">
            <a:off x="13961947" y="5489991"/>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183E96-FF79-024F-AED5-DC01D2197EF6}"/>
              </a:ext>
            </a:extLst>
          </p:cNvPr>
          <p:cNvCxnSpPr/>
          <p:nvPr/>
        </p:nvCxnSpPr>
        <p:spPr>
          <a:xfrm flipH="1" flipV="1">
            <a:off x="14397272" y="5087898"/>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103F257-A885-4B44-994E-96230D9B51C9}"/>
              </a:ext>
            </a:extLst>
          </p:cNvPr>
          <p:cNvCxnSpPr/>
          <p:nvPr/>
        </p:nvCxnSpPr>
        <p:spPr>
          <a:xfrm flipH="1">
            <a:off x="13534862" y="4688597"/>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7D46727-5547-4D4D-9B2F-71BBAD8DC270}"/>
              </a:ext>
            </a:extLst>
          </p:cNvPr>
          <p:cNvCxnSpPr/>
          <p:nvPr/>
        </p:nvCxnSpPr>
        <p:spPr>
          <a:xfrm flipH="1">
            <a:off x="13101641" y="5134022"/>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07D1C6A-C7A6-264A-82B5-D156FF535441}"/>
              </a:ext>
            </a:extLst>
          </p:cNvPr>
          <p:cNvCxnSpPr/>
          <p:nvPr/>
        </p:nvCxnSpPr>
        <p:spPr>
          <a:xfrm>
            <a:off x="13414375" y="5965427"/>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8CAA903-39B1-1441-8F97-C2C076E05253}"/>
              </a:ext>
            </a:extLst>
          </p:cNvPr>
          <p:cNvCxnSpPr/>
          <p:nvPr/>
        </p:nvCxnSpPr>
        <p:spPr>
          <a:xfrm>
            <a:off x="12561934" y="5374183"/>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8A0EAA5-F678-344C-AB0E-1E463E7614F1}"/>
              </a:ext>
            </a:extLst>
          </p:cNvPr>
          <p:cNvCxnSpPr/>
          <p:nvPr/>
        </p:nvCxnSpPr>
        <p:spPr>
          <a:xfrm flipH="1" flipV="1">
            <a:off x="13077509" y="4614158"/>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B003BB6-E913-8A42-91A5-8EB73FD3C020}"/>
              </a:ext>
            </a:extLst>
          </p:cNvPr>
          <p:cNvSpPr/>
          <p:nvPr/>
        </p:nvSpPr>
        <p:spPr>
          <a:xfrm>
            <a:off x="12827261" y="45051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1" name="Oval 100">
            <a:extLst>
              <a:ext uri="{FF2B5EF4-FFF2-40B4-BE49-F238E27FC236}">
                <a16:creationId xmlns:a16="http://schemas.microsoft.com/office/drawing/2014/main" id="{99F294D9-F6B3-A545-9094-C6185D7C2C1E}"/>
              </a:ext>
            </a:extLst>
          </p:cNvPr>
          <p:cNvSpPr/>
          <p:nvPr/>
        </p:nvSpPr>
        <p:spPr>
          <a:xfrm>
            <a:off x="12776729" y="492355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2" name="Straight Arrow Connector 101">
            <a:extLst>
              <a:ext uri="{FF2B5EF4-FFF2-40B4-BE49-F238E27FC236}">
                <a16:creationId xmlns:a16="http://schemas.microsoft.com/office/drawing/2014/main" id="{26B81E0F-F111-3F48-899E-4A1CCC22B5D5}"/>
              </a:ext>
            </a:extLst>
          </p:cNvPr>
          <p:cNvCxnSpPr/>
          <p:nvPr/>
        </p:nvCxnSpPr>
        <p:spPr>
          <a:xfrm>
            <a:off x="13026976" y="5032561"/>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4AF7F166-C122-FB46-81B2-F200DD887D3D}"/>
              </a:ext>
            </a:extLst>
          </p:cNvPr>
          <p:cNvSpPr/>
          <p:nvPr/>
        </p:nvSpPr>
        <p:spPr>
          <a:xfrm>
            <a:off x="12323943" y="52268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4" name="Straight Arrow Connector 103">
            <a:extLst>
              <a:ext uri="{FF2B5EF4-FFF2-40B4-BE49-F238E27FC236}">
                <a16:creationId xmlns:a16="http://schemas.microsoft.com/office/drawing/2014/main" id="{588263C1-5600-6049-9DDB-3AADD1FD908D}"/>
              </a:ext>
            </a:extLst>
          </p:cNvPr>
          <p:cNvCxnSpPr>
            <a:stCxn id="105" idx="6"/>
            <a:endCxn id="86" idx="2"/>
          </p:cNvCxnSpPr>
          <p:nvPr/>
        </p:nvCxnSpPr>
        <p:spPr>
          <a:xfrm flipV="1">
            <a:off x="12800449" y="5965428"/>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1107F6BA-403A-9442-83C0-CD1E7474D845}"/>
              </a:ext>
            </a:extLst>
          </p:cNvPr>
          <p:cNvSpPr/>
          <p:nvPr/>
        </p:nvSpPr>
        <p:spPr>
          <a:xfrm>
            <a:off x="12550202" y="588212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6" name="Straight Arrow Connector 105">
            <a:extLst>
              <a:ext uri="{FF2B5EF4-FFF2-40B4-BE49-F238E27FC236}">
                <a16:creationId xmlns:a16="http://schemas.microsoft.com/office/drawing/2014/main" id="{5F0ECA9E-AF7D-AA40-BB99-4C3D5ABFAF96}"/>
              </a:ext>
            </a:extLst>
          </p:cNvPr>
          <p:cNvCxnSpPr>
            <a:stCxn id="105" idx="0"/>
            <a:endCxn id="103" idx="4"/>
          </p:cNvCxnSpPr>
          <p:nvPr/>
        </p:nvCxnSpPr>
        <p:spPr>
          <a:xfrm flipH="1" flipV="1">
            <a:off x="12449067" y="5444839"/>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E4A50CE-CD60-AD4A-8C7D-C552FBBCB8A5}"/>
              </a:ext>
            </a:extLst>
          </p:cNvPr>
          <p:cNvCxnSpPr>
            <a:stCxn id="100" idx="4"/>
            <a:endCxn id="101" idx="0"/>
          </p:cNvCxnSpPr>
          <p:nvPr/>
        </p:nvCxnSpPr>
        <p:spPr>
          <a:xfrm flipH="1">
            <a:off x="12901853" y="4723168"/>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9ABE94D-5790-FA46-8999-069935288698}"/>
              </a:ext>
            </a:extLst>
          </p:cNvPr>
          <p:cNvCxnSpPr>
            <a:stCxn id="101" idx="4"/>
            <a:endCxn id="85" idx="1"/>
          </p:cNvCxnSpPr>
          <p:nvPr/>
        </p:nvCxnSpPr>
        <p:spPr>
          <a:xfrm>
            <a:off x="12901851" y="5141570"/>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41A6CDF-BA66-2344-BE53-D8E4F5301899}"/>
              </a:ext>
            </a:extLst>
          </p:cNvPr>
          <p:cNvCxnSpPr>
            <a:cxnSpLocks/>
            <a:stCxn id="19" idx="7"/>
            <a:endCxn id="73" idx="2"/>
          </p:cNvCxnSpPr>
          <p:nvPr/>
        </p:nvCxnSpPr>
        <p:spPr>
          <a:xfrm flipV="1">
            <a:off x="11414175" y="3349699"/>
            <a:ext cx="522550" cy="2202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1F35583-F465-F940-A417-2F43B59E3ADF}"/>
              </a:ext>
            </a:extLst>
          </p:cNvPr>
          <p:cNvCxnSpPr>
            <a:cxnSpLocks/>
            <a:stCxn id="56" idx="4"/>
            <a:endCxn id="100" idx="0"/>
          </p:cNvCxnSpPr>
          <p:nvPr/>
        </p:nvCxnSpPr>
        <p:spPr>
          <a:xfrm>
            <a:off x="12937249" y="4011223"/>
            <a:ext cx="15136" cy="4939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26C58DD-614C-4C46-8F3C-99A6DA985921}"/>
              </a:ext>
            </a:extLst>
          </p:cNvPr>
          <p:cNvCxnSpPr>
            <a:cxnSpLocks/>
            <a:stCxn id="100" idx="2"/>
            <a:endCxn id="29" idx="6"/>
          </p:cNvCxnSpPr>
          <p:nvPr/>
        </p:nvCxnSpPr>
        <p:spPr>
          <a:xfrm flipH="1" flipV="1">
            <a:off x="12330827" y="4448389"/>
            <a:ext cx="496434" cy="1657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124C9B-0287-B644-ADA8-5C7A1C3BCD6D}"/>
              </a:ext>
            </a:extLst>
          </p:cNvPr>
          <p:cNvCxnSpPr>
            <a:cxnSpLocks/>
            <a:stCxn id="29" idx="4"/>
            <a:endCxn id="103" idx="0"/>
          </p:cNvCxnSpPr>
          <p:nvPr/>
        </p:nvCxnSpPr>
        <p:spPr>
          <a:xfrm>
            <a:off x="12205704" y="4557397"/>
            <a:ext cx="243363" cy="669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7DF818B-18B5-BA4A-BF30-4315B8FA74C0}"/>
              </a:ext>
            </a:extLst>
          </p:cNvPr>
          <p:cNvCxnSpPr>
            <a:cxnSpLocks/>
            <a:stCxn id="31" idx="6"/>
            <a:endCxn id="103" idx="2"/>
          </p:cNvCxnSpPr>
          <p:nvPr/>
        </p:nvCxnSpPr>
        <p:spPr>
          <a:xfrm>
            <a:off x="11563689" y="5117730"/>
            <a:ext cx="760254" cy="21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B9C1BAC-0D9F-AB4F-B814-C4DD060B75B4}"/>
              </a:ext>
            </a:extLst>
          </p:cNvPr>
          <p:cNvCxnSpPr>
            <a:cxnSpLocks/>
            <a:stCxn id="61" idx="4"/>
            <a:endCxn id="79" idx="0"/>
          </p:cNvCxnSpPr>
          <p:nvPr/>
        </p:nvCxnSpPr>
        <p:spPr>
          <a:xfrm>
            <a:off x="13521468" y="4120231"/>
            <a:ext cx="226879" cy="38227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7A4B7614-002A-B140-A6DA-5853AA2D245C}"/>
              </a:ext>
            </a:extLst>
          </p:cNvPr>
          <p:cNvSpPr/>
          <p:nvPr/>
        </p:nvSpPr>
        <p:spPr>
          <a:xfrm>
            <a:off x="11587685" y="570599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2" name="Oval 131">
            <a:extLst>
              <a:ext uri="{FF2B5EF4-FFF2-40B4-BE49-F238E27FC236}">
                <a16:creationId xmlns:a16="http://schemas.microsoft.com/office/drawing/2014/main" id="{0CB31D5F-CE8E-EF4D-B9AF-E993E6BF67F3}"/>
              </a:ext>
            </a:extLst>
          </p:cNvPr>
          <p:cNvSpPr/>
          <p:nvPr/>
        </p:nvSpPr>
        <p:spPr>
          <a:xfrm>
            <a:off x="10848944" y="532560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3" name="Oval 132">
            <a:extLst>
              <a:ext uri="{FF2B5EF4-FFF2-40B4-BE49-F238E27FC236}">
                <a16:creationId xmlns:a16="http://schemas.microsoft.com/office/drawing/2014/main" id="{A8B34973-5E11-1F46-8046-A42107A9F64A}"/>
              </a:ext>
            </a:extLst>
          </p:cNvPr>
          <p:cNvSpPr/>
          <p:nvPr/>
        </p:nvSpPr>
        <p:spPr>
          <a:xfrm>
            <a:off x="14110346" y="388941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4" name="Oval 133">
            <a:extLst>
              <a:ext uri="{FF2B5EF4-FFF2-40B4-BE49-F238E27FC236}">
                <a16:creationId xmlns:a16="http://schemas.microsoft.com/office/drawing/2014/main" id="{D673DD96-99B6-384F-ABA5-DDA274B7D5C5}"/>
              </a:ext>
            </a:extLst>
          </p:cNvPr>
          <p:cNvSpPr/>
          <p:nvPr/>
        </p:nvSpPr>
        <p:spPr>
          <a:xfrm>
            <a:off x="14317570" y="433772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35" name="Straight Arrow Connector 134">
            <a:extLst>
              <a:ext uri="{FF2B5EF4-FFF2-40B4-BE49-F238E27FC236}">
                <a16:creationId xmlns:a16="http://schemas.microsoft.com/office/drawing/2014/main" id="{C874E832-3CB4-F24C-9656-3587BA01EC62}"/>
              </a:ext>
            </a:extLst>
          </p:cNvPr>
          <p:cNvCxnSpPr>
            <a:cxnSpLocks/>
            <a:stCxn id="26" idx="4"/>
            <a:endCxn id="132" idx="0"/>
          </p:cNvCxnSpPr>
          <p:nvPr/>
        </p:nvCxnSpPr>
        <p:spPr>
          <a:xfrm>
            <a:off x="10866605" y="5109913"/>
            <a:ext cx="107463" cy="2156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A1723CC-5B08-3541-8AB7-24B42F6FB78E}"/>
              </a:ext>
            </a:extLst>
          </p:cNvPr>
          <p:cNvCxnSpPr>
            <a:cxnSpLocks/>
            <a:stCxn id="132" idx="5"/>
            <a:endCxn id="131" idx="2"/>
          </p:cNvCxnSpPr>
          <p:nvPr/>
        </p:nvCxnSpPr>
        <p:spPr>
          <a:xfrm>
            <a:off x="11062543" y="5511697"/>
            <a:ext cx="525142" cy="3033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72FA475-6FA1-544F-B7A8-BD800E143F7B}"/>
              </a:ext>
            </a:extLst>
          </p:cNvPr>
          <p:cNvCxnSpPr>
            <a:cxnSpLocks/>
            <a:stCxn id="31" idx="4"/>
            <a:endCxn id="131" idx="0"/>
          </p:cNvCxnSpPr>
          <p:nvPr/>
        </p:nvCxnSpPr>
        <p:spPr>
          <a:xfrm>
            <a:off x="11438566" y="5226738"/>
            <a:ext cx="274243" cy="4792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F9F6C1D-67F8-7144-9887-F2B6CA8387E6}"/>
              </a:ext>
            </a:extLst>
          </p:cNvPr>
          <p:cNvCxnSpPr>
            <a:cxnSpLocks/>
            <a:stCxn id="131" idx="7"/>
            <a:endCxn id="103" idx="3"/>
          </p:cNvCxnSpPr>
          <p:nvPr/>
        </p:nvCxnSpPr>
        <p:spPr>
          <a:xfrm flipV="1">
            <a:off x="11801284" y="5412910"/>
            <a:ext cx="559307" cy="32501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4DECE2D-CB27-E649-8A76-2BE96140DDCC}"/>
              </a:ext>
            </a:extLst>
          </p:cNvPr>
          <p:cNvCxnSpPr>
            <a:cxnSpLocks/>
            <a:stCxn id="131" idx="5"/>
          </p:cNvCxnSpPr>
          <p:nvPr/>
        </p:nvCxnSpPr>
        <p:spPr>
          <a:xfrm>
            <a:off x="11801284" y="5892086"/>
            <a:ext cx="748917" cy="8619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E2BA309-1C78-4542-A9B0-0B76C18DEABB}"/>
              </a:ext>
            </a:extLst>
          </p:cNvPr>
          <p:cNvCxnSpPr>
            <a:cxnSpLocks/>
            <a:stCxn id="80" idx="7"/>
            <a:endCxn id="134" idx="4"/>
          </p:cNvCxnSpPr>
          <p:nvPr/>
        </p:nvCxnSpPr>
        <p:spPr>
          <a:xfrm flipV="1">
            <a:off x="14397270" y="4555743"/>
            <a:ext cx="45424" cy="37799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730BBEB8-FD25-3643-85F1-016396E125D6}"/>
              </a:ext>
            </a:extLst>
          </p:cNvPr>
          <p:cNvCxnSpPr>
            <a:cxnSpLocks/>
            <a:stCxn id="134" idx="0"/>
            <a:endCxn id="133" idx="5"/>
          </p:cNvCxnSpPr>
          <p:nvPr/>
        </p:nvCxnSpPr>
        <p:spPr>
          <a:xfrm flipH="1" flipV="1">
            <a:off x="14323945" y="4075502"/>
            <a:ext cx="118749" cy="2622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68C344D-FD88-E447-AD25-0E9A8C02140D}"/>
              </a:ext>
            </a:extLst>
          </p:cNvPr>
          <p:cNvCxnSpPr>
            <a:cxnSpLocks/>
            <a:stCxn id="133" idx="3"/>
            <a:endCxn id="79" idx="7"/>
          </p:cNvCxnSpPr>
          <p:nvPr/>
        </p:nvCxnSpPr>
        <p:spPr>
          <a:xfrm flipH="1">
            <a:off x="13836822" y="4075502"/>
            <a:ext cx="310172" cy="458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DB83D1B-EAB8-184D-92FA-70554893F19E}"/>
              </a:ext>
            </a:extLst>
          </p:cNvPr>
          <p:cNvCxnSpPr>
            <a:cxnSpLocks/>
            <a:stCxn id="59" idx="4"/>
            <a:endCxn id="133" idx="0"/>
          </p:cNvCxnSpPr>
          <p:nvPr/>
        </p:nvCxnSpPr>
        <p:spPr>
          <a:xfrm flipH="1">
            <a:off x="14235470" y="3458707"/>
            <a:ext cx="40878" cy="4307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8961C99-4556-884A-9E0D-22683EC46B53}"/>
              </a:ext>
            </a:extLst>
          </p:cNvPr>
          <p:cNvSpPr/>
          <p:nvPr/>
        </p:nvSpPr>
        <p:spPr>
          <a:xfrm>
            <a:off x="11635900" y="269136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3" name="Straight Arrow Connector 162">
            <a:extLst>
              <a:ext uri="{FF2B5EF4-FFF2-40B4-BE49-F238E27FC236}">
                <a16:creationId xmlns:a16="http://schemas.microsoft.com/office/drawing/2014/main" id="{0A237BE1-CD96-1F44-8E5E-B4ED2EBD946B}"/>
              </a:ext>
            </a:extLst>
          </p:cNvPr>
          <p:cNvCxnSpPr>
            <a:cxnSpLocks/>
            <a:stCxn id="70" idx="2"/>
            <a:endCxn id="162" idx="7"/>
          </p:cNvCxnSpPr>
          <p:nvPr/>
        </p:nvCxnSpPr>
        <p:spPr>
          <a:xfrm flipH="1">
            <a:off x="11849499" y="2550947"/>
            <a:ext cx="625759" cy="17234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8102A818-2553-784A-9177-44B381A5F1E7}"/>
              </a:ext>
            </a:extLst>
          </p:cNvPr>
          <p:cNvSpPr/>
          <p:nvPr/>
        </p:nvSpPr>
        <p:spPr>
          <a:xfrm>
            <a:off x="10938555" y="29603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8" name="Straight Arrow Connector 167">
            <a:extLst>
              <a:ext uri="{FF2B5EF4-FFF2-40B4-BE49-F238E27FC236}">
                <a16:creationId xmlns:a16="http://schemas.microsoft.com/office/drawing/2014/main" id="{F9B9987B-4D08-C649-B7C5-1F67F1E7CFCA}"/>
              </a:ext>
            </a:extLst>
          </p:cNvPr>
          <p:cNvCxnSpPr>
            <a:cxnSpLocks/>
            <a:stCxn id="162" idx="2"/>
            <a:endCxn id="167" idx="7"/>
          </p:cNvCxnSpPr>
          <p:nvPr/>
        </p:nvCxnSpPr>
        <p:spPr>
          <a:xfrm flipH="1">
            <a:off x="11152154" y="2800373"/>
            <a:ext cx="483746" cy="191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6DA4582-F3AE-2646-A128-E50BFB02B382}"/>
              </a:ext>
            </a:extLst>
          </p:cNvPr>
          <p:cNvCxnSpPr>
            <a:cxnSpLocks/>
            <a:stCxn id="162" idx="5"/>
            <a:endCxn id="73" idx="1"/>
          </p:cNvCxnSpPr>
          <p:nvPr/>
        </p:nvCxnSpPr>
        <p:spPr>
          <a:xfrm>
            <a:off x="11849499" y="2877453"/>
            <a:ext cx="123874" cy="3951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622E180-B1AD-3845-AFEB-7B34E5181DAC}"/>
              </a:ext>
            </a:extLst>
          </p:cNvPr>
          <p:cNvCxnSpPr>
            <a:cxnSpLocks/>
            <a:stCxn id="167" idx="4"/>
            <a:endCxn id="19" idx="1"/>
          </p:cNvCxnSpPr>
          <p:nvPr/>
        </p:nvCxnSpPr>
        <p:spPr>
          <a:xfrm>
            <a:off x="11063679" y="3178395"/>
            <a:ext cx="173545" cy="3915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Can 184">
            <a:extLst>
              <a:ext uri="{FF2B5EF4-FFF2-40B4-BE49-F238E27FC236}">
                <a16:creationId xmlns:a16="http://schemas.microsoft.com/office/drawing/2014/main" id="{FA77A981-24BE-F444-B066-1EC5809F44AF}"/>
              </a:ext>
            </a:extLst>
          </p:cNvPr>
          <p:cNvSpPr/>
          <p:nvPr/>
        </p:nvSpPr>
        <p:spPr>
          <a:xfrm>
            <a:off x="5234567" y="2854227"/>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FCA19D42-E464-5349-AA9F-4C1ACD906EA2}"/>
              </a:ext>
            </a:extLst>
          </p:cNvPr>
          <p:cNvSpPr txBox="1"/>
          <p:nvPr/>
        </p:nvSpPr>
        <p:spPr>
          <a:xfrm>
            <a:off x="4919119" y="5117453"/>
            <a:ext cx="1423788" cy="400110"/>
          </a:xfrm>
          <a:prstGeom prst="rect">
            <a:avLst/>
          </a:prstGeom>
          <a:noFill/>
        </p:spPr>
        <p:txBody>
          <a:bodyPr wrap="none" rtlCol="0">
            <a:spAutoFit/>
          </a:bodyPr>
          <a:lstStyle/>
          <a:p>
            <a:r>
              <a:rPr lang="en-US" sz="2000" b="1" dirty="0"/>
              <a:t>Genomics</a:t>
            </a:r>
          </a:p>
        </p:txBody>
      </p:sp>
      <p:sp>
        <p:nvSpPr>
          <p:cNvPr id="136" name="Can 135">
            <a:extLst>
              <a:ext uri="{FF2B5EF4-FFF2-40B4-BE49-F238E27FC236}">
                <a16:creationId xmlns:a16="http://schemas.microsoft.com/office/drawing/2014/main" id="{4E1F505D-B759-B747-B99F-F727C21E8A38}"/>
              </a:ext>
            </a:extLst>
          </p:cNvPr>
          <p:cNvSpPr/>
          <p:nvPr/>
        </p:nvSpPr>
        <p:spPr>
          <a:xfrm>
            <a:off x="6442106" y="3386389"/>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FCD8E9B1-A3B2-7046-8E81-A9B85DA891CE}"/>
              </a:ext>
            </a:extLst>
          </p:cNvPr>
          <p:cNvSpPr txBox="1"/>
          <p:nvPr/>
        </p:nvSpPr>
        <p:spPr>
          <a:xfrm>
            <a:off x="6539726" y="5636886"/>
            <a:ext cx="569387" cy="400110"/>
          </a:xfrm>
          <a:prstGeom prst="rect">
            <a:avLst/>
          </a:prstGeom>
          <a:noFill/>
        </p:spPr>
        <p:txBody>
          <a:bodyPr wrap="none" rtlCol="0">
            <a:spAutoFit/>
          </a:bodyPr>
          <a:lstStyle/>
          <a:p>
            <a:pPr algn="ctr"/>
            <a:r>
              <a:rPr lang="en-US" sz="2000" b="1" dirty="0"/>
              <a:t>IoT</a:t>
            </a:r>
          </a:p>
        </p:txBody>
      </p:sp>
    </p:spTree>
    <p:extLst>
      <p:ext uri="{BB962C8B-B14F-4D97-AF65-F5344CB8AC3E}">
        <p14:creationId xmlns:p14="http://schemas.microsoft.com/office/powerpoint/2010/main" val="148857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577560" y="553992"/>
            <a:ext cx="14485020" cy="973590"/>
          </a:xfrm>
          <a:prstGeom prst="rect">
            <a:avLst/>
          </a:prstGeom>
        </p:spPr>
        <p:txBody>
          <a:bodyPr vert="horz" wrap="square" lIns="155423" tIns="155423" rIns="155423" bIns="155423" rtlCol="0" anchor="t" anchorCtr="0">
            <a:noAutofit/>
          </a:bodyPr>
          <a:lstStyle/>
          <a:p>
            <a:r>
              <a:rPr lang="en-US" b="1" dirty="0"/>
              <a:t>Graphs work well on high-variability data</a:t>
            </a:r>
            <a:endParaRPr lang="en" b="1" dirty="0"/>
          </a:p>
        </p:txBody>
      </p:sp>
      <p:sp>
        <p:nvSpPr>
          <p:cNvPr id="194" name="Shape 194"/>
          <p:cNvSpPr txBox="1">
            <a:spLocks noGrp="1"/>
          </p:cNvSpPr>
          <p:nvPr>
            <p:ph type="body" idx="1"/>
          </p:nvPr>
        </p:nvSpPr>
        <p:spPr>
          <a:xfrm>
            <a:off x="1525949" y="5932858"/>
            <a:ext cx="14485020" cy="2883606"/>
          </a:xfrm>
          <a:prstGeom prst="rect">
            <a:avLst/>
          </a:prstGeom>
        </p:spPr>
        <p:txBody>
          <a:bodyPr vert="horz" wrap="square" lIns="155423" tIns="155423" rIns="155423" bIns="155423" rtlCol="0" anchor="t" anchorCtr="0">
            <a:noAutofit/>
          </a:bodyPr>
          <a:lstStyle/>
          <a:p>
            <a:pPr marL="457200" indent="-457200"/>
            <a:r>
              <a:rPr lang="en-US" sz="3200" dirty="0"/>
              <a:t>Most business systems fit somewhere on a spectrum of data </a:t>
            </a:r>
            <a:r>
              <a:rPr lang="en-US" sz="3200" b="1" dirty="0"/>
              <a:t>variability</a:t>
            </a:r>
          </a:p>
          <a:p>
            <a:pPr marL="457200" indent="-457200"/>
            <a:r>
              <a:rPr lang="en-US" sz="3200" dirty="0"/>
              <a:t>Highly regular systems, like a GL have low variability</a:t>
            </a:r>
          </a:p>
          <a:p>
            <a:pPr marL="457200" indent="-457200"/>
            <a:r>
              <a:rPr lang="en-US" sz="3200" dirty="0"/>
              <a:t>Variability tends to grow over time as exceptions are introduced to a system</a:t>
            </a:r>
          </a:p>
          <a:p>
            <a:pPr marL="457200" indent="-457200"/>
            <a:r>
              <a:rPr lang="en-US" sz="3200" dirty="0"/>
              <a:t>Few real world systems can accurately predict future variability</a:t>
            </a:r>
            <a:endParaRPr sz="3200" dirty="0"/>
          </a:p>
        </p:txBody>
      </p:sp>
      <p:sp>
        <p:nvSpPr>
          <p:cNvPr id="196" name="Shape 196"/>
          <p:cNvSpPr txBox="1"/>
          <p:nvPr/>
        </p:nvSpPr>
        <p:spPr>
          <a:xfrm>
            <a:off x="1384451" y="3390874"/>
            <a:ext cx="3742380" cy="683213"/>
          </a:xfrm>
          <a:prstGeom prst="rect">
            <a:avLst/>
          </a:prstGeom>
          <a:noFill/>
          <a:ln>
            <a:noFill/>
          </a:ln>
        </p:spPr>
        <p:txBody>
          <a:bodyPr wrap="square" lIns="155423" tIns="155423" rIns="155423" bIns="155423" anchor="t" anchorCtr="0">
            <a:spAutoFit/>
          </a:bodyPr>
          <a:lstStyle/>
          <a:p>
            <a:pPr algn="ctr"/>
            <a:r>
              <a:rPr lang="en" sz="2400" b="1" dirty="0"/>
              <a:t>General Ledger</a:t>
            </a:r>
            <a:r>
              <a:rPr lang="en-US" sz="2400" b="1" dirty="0"/>
              <a:t> (GL)</a:t>
            </a:r>
            <a:endParaRPr lang="en" sz="2400" b="1" dirty="0"/>
          </a:p>
        </p:txBody>
      </p:sp>
      <p:sp>
        <p:nvSpPr>
          <p:cNvPr id="197" name="Shape 197"/>
          <p:cNvSpPr txBox="1"/>
          <p:nvPr/>
        </p:nvSpPr>
        <p:spPr>
          <a:xfrm>
            <a:off x="9909980" y="3426200"/>
            <a:ext cx="3012060" cy="657390"/>
          </a:xfrm>
          <a:prstGeom prst="rect">
            <a:avLst/>
          </a:prstGeom>
          <a:noFill/>
          <a:ln>
            <a:noFill/>
          </a:ln>
        </p:spPr>
        <p:txBody>
          <a:bodyPr wrap="square" lIns="155423" tIns="155423" rIns="155423" bIns="155423" anchor="t" anchorCtr="0">
            <a:noAutofit/>
          </a:bodyPr>
          <a:lstStyle/>
          <a:p>
            <a:r>
              <a:rPr lang="en" sz="2400" b="1" dirty="0"/>
              <a:t>Drug Interactions</a:t>
            </a:r>
          </a:p>
        </p:txBody>
      </p:sp>
      <p:sp>
        <p:nvSpPr>
          <p:cNvPr id="198" name="Shape 198"/>
          <p:cNvSpPr txBox="1"/>
          <p:nvPr/>
        </p:nvSpPr>
        <p:spPr>
          <a:xfrm>
            <a:off x="6696788" y="3382585"/>
            <a:ext cx="1584570" cy="657390"/>
          </a:xfrm>
          <a:prstGeom prst="rect">
            <a:avLst/>
          </a:prstGeom>
          <a:noFill/>
          <a:ln>
            <a:noFill/>
          </a:ln>
        </p:spPr>
        <p:txBody>
          <a:bodyPr wrap="square" lIns="155423" tIns="155423" rIns="155423" bIns="155423" anchor="t" anchorCtr="0">
            <a:noAutofit/>
          </a:bodyPr>
          <a:lstStyle/>
          <a:p>
            <a:r>
              <a:rPr lang="en" sz="2400" b="1" dirty="0"/>
              <a:t>Claims</a:t>
            </a:r>
          </a:p>
        </p:txBody>
      </p:sp>
      <p:sp>
        <p:nvSpPr>
          <p:cNvPr id="199" name="Shape 199"/>
          <p:cNvSpPr txBox="1"/>
          <p:nvPr/>
        </p:nvSpPr>
        <p:spPr>
          <a:xfrm>
            <a:off x="7820070" y="4617043"/>
            <a:ext cx="2107320" cy="657390"/>
          </a:xfrm>
          <a:prstGeom prst="rect">
            <a:avLst/>
          </a:prstGeom>
          <a:noFill/>
          <a:ln>
            <a:noFill/>
          </a:ln>
        </p:spPr>
        <p:txBody>
          <a:bodyPr wrap="square" lIns="155423" tIns="155423" rIns="155423" bIns="155423" anchor="t" anchorCtr="0">
            <a:noAutofit/>
          </a:bodyPr>
          <a:lstStyle/>
          <a:p>
            <a:pPr algn="ctr"/>
            <a:r>
              <a:rPr lang="en" sz="2400" b="1" dirty="0"/>
              <a:t>Providers</a:t>
            </a:r>
          </a:p>
        </p:txBody>
      </p:sp>
      <p:sp>
        <p:nvSpPr>
          <p:cNvPr id="200" name="Shape 200"/>
          <p:cNvSpPr txBox="1"/>
          <p:nvPr/>
        </p:nvSpPr>
        <p:spPr>
          <a:xfrm>
            <a:off x="10047845" y="4594766"/>
            <a:ext cx="2107320" cy="657390"/>
          </a:xfrm>
          <a:prstGeom prst="rect">
            <a:avLst/>
          </a:prstGeom>
          <a:noFill/>
          <a:ln>
            <a:noFill/>
          </a:ln>
        </p:spPr>
        <p:txBody>
          <a:bodyPr wrap="square" lIns="155423" tIns="155423" rIns="155423" bIns="155423" anchor="t" anchorCtr="0">
            <a:noAutofit/>
          </a:bodyPr>
          <a:lstStyle/>
          <a:p>
            <a:r>
              <a:rPr lang="en" sz="2400" b="1" dirty="0"/>
              <a:t>Genomics</a:t>
            </a:r>
          </a:p>
        </p:txBody>
      </p:sp>
      <p:sp>
        <p:nvSpPr>
          <p:cNvPr id="201" name="Shape 201"/>
          <p:cNvSpPr txBox="1"/>
          <p:nvPr/>
        </p:nvSpPr>
        <p:spPr>
          <a:xfrm>
            <a:off x="5095209" y="3940667"/>
            <a:ext cx="1949730" cy="657390"/>
          </a:xfrm>
          <a:prstGeom prst="rect">
            <a:avLst/>
          </a:prstGeom>
          <a:noFill/>
          <a:ln>
            <a:noFill/>
          </a:ln>
        </p:spPr>
        <p:txBody>
          <a:bodyPr wrap="square" lIns="155423" tIns="155423" rIns="155423" bIns="155423" anchor="t" anchorCtr="0">
            <a:noAutofit/>
          </a:bodyPr>
          <a:lstStyle/>
          <a:p>
            <a:r>
              <a:rPr lang="en" sz="2400" b="1"/>
              <a:t>Invoice</a:t>
            </a:r>
          </a:p>
        </p:txBody>
      </p:sp>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
        <p:nvSpPr>
          <p:cNvPr id="13" name="Shape 201"/>
          <p:cNvSpPr txBox="1"/>
          <p:nvPr/>
        </p:nvSpPr>
        <p:spPr>
          <a:xfrm>
            <a:off x="2264965" y="4234796"/>
            <a:ext cx="1949730" cy="657390"/>
          </a:xfrm>
          <a:prstGeom prst="rect">
            <a:avLst/>
          </a:prstGeom>
          <a:noFill/>
          <a:ln>
            <a:noFill/>
          </a:ln>
        </p:spPr>
        <p:txBody>
          <a:bodyPr wrap="square" lIns="155423" tIns="155423" rIns="155423" bIns="155423" anchor="t" anchorCtr="0">
            <a:noAutofit/>
          </a:bodyPr>
          <a:lstStyle/>
          <a:p>
            <a:r>
              <a:rPr lang="en-US" sz="2400" b="1" dirty="0"/>
              <a:t>Star Rating</a:t>
            </a:r>
            <a:endParaRPr lang="en" sz="2400" b="1" dirty="0"/>
          </a:p>
        </p:txBody>
      </p:sp>
      <p:sp>
        <p:nvSpPr>
          <p:cNvPr id="14" name="Shape 201"/>
          <p:cNvSpPr txBox="1"/>
          <p:nvPr/>
        </p:nvSpPr>
        <p:spPr>
          <a:xfrm>
            <a:off x="4607695" y="4630235"/>
            <a:ext cx="2437245" cy="657390"/>
          </a:xfrm>
          <a:prstGeom prst="rect">
            <a:avLst/>
          </a:prstGeom>
          <a:noFill/>
          <a:ln>
            <a:noFill/>
          </a:ln>
        </p:spPr>
        <p:txBody>
          <a:bodyPr wrap="square" lIns="155423" tIns="155423" rIns="155423" bIns="155423" anchor="t" anchorCtr="0">
            <a:noAutofit/>
          </a:bodyPr>
          <a:lstStyle/>
          <a:p>
            <a:r>
              <a:rPr lang="en-US" sz="2400" b="1" dirty="0"/>
              <a:t>Shopping Cart</a:t>
            </a:r>
            <a:endParaRPr lang="en" sz="2400" b="1" dirty="0"/>
          </a:p>
        </p:txBody>
      </p:sp>
      <p:sp>
        <p:nvSpPr>
          <p:cNvPr id="4" name="Left-Right Arrow 3"/>
          <p:cNvSpPr/>
          <p:nvPr/>
        </p:nvSpPr>
        <p:spPr>
          <a:xfrm>
            <a:off x="1161301" y="1953855"/>
            <a:ext cx="15214316" cy="1313649"/>
          </a:xfrm>
          <a:prstGeom prst="leftRightArrow">
            <a:avLst>
              <a:gd name="adj1" fmla="val 60876"/>
              <a:gd name="adj2" fmla="val 50000"/>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p:cNvSpPr txBox="1"/>
          <p:nvPr/>
        </p:nvSpPr>
        <p:spPr>
          <a:xfrm>
            <a:off x="1784900" y="2350958"/>
            <a:ext cx="2358915" cy="464614"/>
          </a:xfrm>
          <a:prstGeom prst="rect">
            <a:avLst/>
          </a:prstGeom>
          <a:noFill/>
        </p:spPr>
        <p:txBody>
          <a:bodyPr wrap="none" rtlCol="0">
            <a:spAutoFit/>
          </a:bodyPr>
          <a:lstStyle/>
          <a:p>
            <a:r>
              <a:rPr lang="en-US" b="1" dirty="0">
                <a:solidFill>
                  <a:schemeClr val="bg1"/>
                </a:solidFill>
              </a:rPr>
              <a:t>Low Variability</a:t>
            </a:r>
          </a:p>
        </p:txBody>
      </p:sp>
      <p:sp>
        <p:nvSpPr>
          <p:cNvPr id="17" name="TextBox 16"/>
          <p:cNvSpPr txBox="1"/>
          <p:nvPr/>
        </p:nvSpPr>
        <p:spPr>
          <a:xfrm>
            <a:off x="13330942" y="2350958"/>
            <a:ext cx="2427844" cy="464614"/>
          </a:xfrm>
          <a:prstGeom prst="rect">
            <a:avLst/>
          </a:prstGeom>
          <a:noFill/>
        </p:spPr>
        <p:txBody>
          <a:bodyPr wrap="none" rtlCol="0">
            <a:spAutoFit/>
          </a:bodyPr>
          <a:lstStyle/>
          <a:p>
            <a:r>
              <a:rPr lang="en-US" b="1" dirty="0">
                <a:solidFill>
                  <a:schemeClr val="bg1"/>
                </a:solidFill>
              </a:rPr>
              <a:t>High Variability</a:t>
            </a:r>
          </a:p>
        </p:txBody>
      </p:sp>
      <p:sp>
        <p:nvSpPr>
          <p:cNvPr id="18" name="Shape 200"/>
          <p:cNvSpPr txBox="1"/>
          <p:nvPr/>
        </p:nvSpPr>
        <p:spPr>
          <a:xfrm>
            <a:off x="7489073" y="3959653"/>
            <a:ext cx="2558772" cy="657390"/>
          </a:xfrm>
          <a:prstGeom prst="rect">
            <a:avLst/>
          </a:prstGeom>
          <a:noFill/>
          <a:ln>
            <a:noFill/>
          </a:ln>
        </p:spPr>
        <p:txBody>
          <a:bodyPr wrap="square" lIns="155423" tIns="155423" rIns="155423" bIns="155423" anchor="t" anchorCtr="0">
            <a:noAutofit/>
          </a:bodyPr>
          <a:lstStyle/>
          <a:p>
            <a:pPr algn="ctr"/>
            <a:r>
              <a:rPr lang="en-US" sz="2400" b="1" dirty="0"/>
              <a:t>Benefit Plans</a:t>
            </a:r>
            <a:endParaRPr lang="en" sz="2400" b="1" dirty="0"/>
          </a:p>
        </p:txBody>
      </p:sp>
      <p:sp>
        <p:nvSpPr>
          <p:cNvPr id="19" name="Shape 197"/>
          <p:cNvSpPr txBox="1"/>
          <p:nvPr/>
        </p:nvSpPr>
        <p:spPr>
          <a:xfrm>
            <a:off x="11540126" y="3971253"/>
            <a:ext cx="3004738" cy="657390"/>
          </a:xfrm>
          <a:prstGeom prst="rect">
            <a:avLst/>
          </a:prstGeom>
          <a:noFill/>
          <a:ln>
            <a:noFill/>
          </a:ln>
        </p:spPr>
        <p:txBody>
          <a:bodyPr wrap="square" lIns="155423" tIns="155423" rIns="155423" bIns="155423" anchor="t" anchorCtr="0">
            <a:noAutofit/>
          </a:bodyPr>
          <a:lstStyle/>
          <a:p>
            <a:pPr algn="ctr"/>
            <a:r>
              <a:rPr lang="en-US" sz="2400" b="1" dirty="0"/>
              <a:t>360 Applications</a:t>
            </a:r>
            <a:endParaRPr lang="en" sz="2400" b="1" dirty="0"/>
          </a:p>
        </p:txBody>
      </p:sp>
      <p:sp>
        <p:nvSpPr>
          <p:cNvPr id="20" name="Shape 197"/>
          <p:cNvSpPr txBox="1"/>
          <p:nvPr/>
        </p:nvSpPr>
        <p:spPr>
          <a:xfrm>
            <a:off x="12366235" y="4678695"/>
            <a:ext cx="2078278" cy="657390"/>
          </a:xfrm>
          <a:prstGeom prst="rect">
            <a:avLst/>
          </a:prstGeom>
          <a:noFill/>
          <a:ln>
            <a:noFill/>
          </a:ln>
        </p:spPr>
        <p:txBody>
          <a:bodyPr wrap="square" lIns="155423" tIns="155423" rIns="155423" bIns="155423" anchor="t" anchorCtr="0">
            <a:noAutofit/>
          </a:bodyPr>
          <a:lstStyle/>
          <a:p>
            <a:pPr algn="ctr"/>
            <a:r>
              <a:rPr lang="en-US" sz="2400" b="1" dirty="0"/>
              <a:t>Data Hubs</a:t>
            </a:r>
            <a:endParaRPr lang="en" sz="2400" b="1" dirty="0"/>
          </a:p>
        </p:txBody>
      </p:sp>
      <p:sp>
        <p:nvSpPr>
          <p:cNvPr id="21" name="Shape 197">
            <a:extLst>
              <a:ext uri="{FF2B5EF4-FFF2-40B4-BE49-F238E27FC236}">
                <a16:creationId xmlns:a16="http://schemas.microsoft.com/office/drawing/2014/main" id="{62245A03-A2DE-8A4A-902E-C61C49141441}"/>
              </a:ext>
            </a:extLst>
          </p:cNvPr>
          <p:cNvSpPr txBox="1"/>
          <p:nvPr/>
        </p:nvSpPr>
        <p:spPr>
          <a:xfrm>
            <a:off x="13222165" y="3450809"/>
            <a:ext cx="3012060" cy="657390"/>
          </a:xfrm>
          <a:prstGeom prst="rect">
            <a:avLst/>
          </a:prstGeom>
          <a:noFill/>
          <a:ln>
            <a:noFill/>
          </a:ln>
        </p:spPr>
        <p:txBody>
          <a:bodyPr wrap="square" lIns="155423" tIns="155423" rIns="155423" bIns="155423" anchor="t" anchorCtr="0">
            <a:noAutofit/>
          </a:bodyPr>
          <a:lstStyle/>
          <a:p>
            <a:pPr algn="ctr"/>
            <a:r>
              <a:rPr lang="en" sz="2400" b="1" dirty="0"/>
              <a:t>Clinical Data</a:t>
            </a:r>
          </a:p>
        </p:txBody>
      </p:sp>
    </p:spTree>
    <p:extLst>
      <p:ext uri="{BB962C8B-B14F-4D97-AF65-F5344CB8AC3E}">
        <p14:creationId xmlns:p14="http://schemas.microsoft.com/office/powerpoint/2010/main" val="24279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5609492" y="3755624"/>
            <a:ext cx="1166256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ounded Rectangle 8"/>
          <p:cNvSpPr/>
          <p:nvPr/>
        </p:nvSpPr>
        <p:spPr>
          <a:xfrm>
            <a:off x="609546" y="2409092"/>
            <a:ext cx="1347573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0EBF5D28-C5E8-094D-8814-8316ADD23C52}"/>
              </a:ext>
            </a:extLst>
          </p:cNvPr>
          <p:cNvSpPr>
            <a:spLocks noGrp="1"/>
          </p:cNvSpPr>
          <p:nvPr>
            <p:ph type="title"/>
          </p:nvPr>
        </p:nvSpPr>
        <p:spPr/>
        <p:txBody>
          <a:bodyPr/>
          <a:lstStyle/>
          <a:p>
            <a:r>
              <a:rPr lang="en-US" dirty="0"/>
              <a:t>Search and Chatbots</a:t>
            </a:r>
          </a:p>
        </p:txBody>
      </p:sp>
      <p:sp>
        <p:nvSpPr>
          <p:cNvPr id="3" name="Text Placeholder 2">
            <a:extLst>
              <a:ext uri="{FF2B5EF4-FFF2-40B4-BE49-F238E27FC236}">
                <a16:creationId xmlns:a16="http://schemas.microsoft.com/office/drawing/2014/main" id="{BEBDED9D-3318-8147-AF79-DA042233B330}"/>
              </a:ext>
            </a:extLst>
          </p:cNvPr>
          <p:cNvSpPr>
            <a:spLocks noGrp="1"/>
          </p:cNvSpPr>
          <p:nvPr>
            <p:ph type="body" idx="1"/>
          </p:nvPr>
        </p:nvSpPr>
        <p:spPr>
          <a:xfrm>
            <a:off x="609546" y="6474318"/>
            <a:ext cx="16662507" cy="1632586"/>
          </a:xfrm>
        </p:spPr>
        <p:txBody>
          <a:bodyPr/>
          <a:lstStyle/>
          <a:p>
            <a:pPr marL="0" indent="0">
              <a:buNone/>
            </a:pPr>
            <a:r>
              <a:rPr lang="en-US" sz="4000" dirty="0"/>
              <a:t>Question: How do we associate “new baby” with “maternity coverage?</a:t>
            </a:r>
          </a:p>
        </p:txBody>
      </p:sp>
      <p:sp>
        <p:nvSpPr>
          <p:cNvPr id="4" name="Slide Number Placeholder 3">
            <a:extLst>
              <a:ext uri="{FF2B5EF4-FFF2-40B4-BE49-F238E27FC236}">
                <a16:creationId xmlns:a16="http://schemas.microsoft.com/office/drawing/2014/main" id="{76C6292F-1CE2-5E44-A1D3-18BB389580F6}"/>
              </a:ext>
            </a:extLst>
          </p:cNvPr>
          <p:cNvSpPr>
            <a:spLocks noGrp="1"/>
          </p:cNvSpPr>
          <p:nvPr>
            <p:ph type="sldNum" idx="12"/>
          </p:nvPr>
        </p:nvSpPr>
        <p:spPr/>
        <p:txBody>
          <a:bodyPr/>
          <a:lstStyle/>
          <a:p>
            <a:fld id="{00000000-1234-1234-1234-123412341234}" type="slidenum">
              <a:rPr lang="en" smtClean="0"/>
              <a:pPr/>
              <a:t>13</a:t>
            </a:fld>
            <a:endParaRPr lang="en"/>
          </a:p>
        </p:txBody>
      </p:sp>
      <p:sp>
        <p:nvSpPr>
          <p:cNvPr id="5" name="TextBox 4">
            <a:extLst>
              <a:ext uri="{FF2B5EF4-FFF2-40B4-BE49-F238E27FC236}">
                <a16:creationId xmlns:a16="http://schemas.microsoft.com/office/drawing/2014/main" id="{5794D676-9CE6-8A4B-98C0-933F5C060707}"/>
              </a:ext>
            </a:extLst>
          </p:cNvPr>
          <p:cNvSpPr txBox="1"/>
          <p:nvPr/>
        </p:nvSpPr>
        <p:spPr>
          <a:xfrm>
            <a:off x="3823580" y="2620081"/>
            <a:ext cx="10083786" cy="584775"/>
          </a:xfrm>
          <a:prstGeom prst="rect">
            <a:avLst/>
          </a:prstGeom>
          <a:noFill/>
        </p:spPr>
        <p:txBody>
          <a:bodyPr wrap="none" rtlCol="0">
            <a:spAutoFit/>
          </a:bodyPr>
          <a:lstStyle/>
          <a:p>
            <a:r>
              <a:rPr lang="en-US" sz="3200" dirty="0"/>
              <a:t>We are expecting a new baby?  What is my coverage?</a:t>
            </a:r>
          </a:p>
        </p:txBody>
      </p:sp>
      <p:sp>
        <p:nvSpPr>
          <p:cNvPr id="6" name="TextBox 5">
            <a:extLst>
              <a:ext uri="{FF2B5EF4-FFF2-40B4-BE49-F238E27FC236}">
                <a16:creationId xmlns:a16="http://schemas.microsoft.com/office/drawing/2014/main" id="{BFECBBC7-73B5-D54D-B23A-19D7A03D50A4}"/>
              </a:ext>
            </a:extLst>
          </p:cNvPr>
          <p:cNvSpPr txBox="1"/>
          <p:nvPr/>
        </p:nvSpPr>
        <p:spPr>
          <a:xfrm>
            <a:off x="5902674" y="4056252"/>
            <a:ext cx="7630615" cy="584775"/>
          </a:xfrm>
          <a:prstGeom prst="rect">
            <a:avLst/>
          </a:prstGeom>
          <a:noFill/>
        </p:spPr>
        <p:txBody>
          <a:bodyPr wrap="none" rtlCol="0">
            <a:spAutoFit/>
          </a:bodyPr>
          <a:lstStyle/>
          <a:p>
            <a:r>
              <a:rPr lang="en-US" sz="3200" dirty="0"/>
              <a:t>Here is a </a:t>
            </a:r>
            <a:r>
              <a:rPr lang="en-US" sz="3200" u="sng" dirty="0">
                <a:solidFill>
                  <a:srgbClr val="0070C0"/>
                </a:solidFill>
              </a:rPr>
              <a:t>link</a:t>
            </a:r>
            <a:r>
              <a:rPr lang="en-US" sz="3200" dirty="0"/>
              <a:t> to your maternity coverage.</a:t>
            </a:r>
          </a:p>
        </p:txBody>
      </p:sp>
      <p:sp>
        <p:nvSpPr>
          <p:cNvPr id="7" name="TextBox 6">
            <a:extLst>
              <a:ext uri="{FF2B5EF4-FFF2-40B4-BE49-F238E27FC236}">
                <a16:creationId xmlns:a16="http://schemas.microsoft.com/office/drawing/2014/main" id="{09E13107-CCF5-B640-8B5C-E78941C91236}"/>
              </a:ext>
            </a:extLst>
          </p:cNvPr>
          <p:cNvSpPr txBox="1"/>
          <p:nvPr/>
        </p:nvSpPr>
        <p:spPr>
          <a:xfrm>
            <a:off x="13533289" y="4056252"/>
            <a:ext cx="3563864" cy="584775"/>
          </a:xfrm>
          <a:prstGeom prst="rect">
            <a:avLst/>
          </a:prstGeom>
          <a:noFill/>
        </p:spPr>
        <p:txBody>
          <a:bodyPr wrap="square" rtlCol="0">
            <a:spAutoFit/>
          </a:bodyPr>
          <a:lstStyle/>
          <a:p>
            <a:r>
              <a:rPr lang="en-US" sz="3200" b="1" dirty="0">
                <a:solidFill>
                  <a:schemeClr val="accent1"/>
                </a:solidFill>
              </a:rPr>
              <a:t>&lt;Chabot answer</a:t>
            </a:r>
          </a:p>
        </p:txBody>
      </p:sp>
      <p:sp>
        <p:nvSpPr>
          <p:cNvPr id="8" name="TextBox 7">
            <a:extLst>
              <a:ext uri="{FF2B5EF4-FFF2-40B4-BE49-F238E27FC236}">
                <a16:creationId xmlns:a16="http://schemas.microsoft.com/office/drawing/2014/main" id="{5884E82C-8A04-DF4B-8D3F-1E5B9FD2FC62}"/>
              </a:ext>
            </a:extLst>
          </p:cNvPr>
          <p:cNvSpPr txBox="1"/>
          <p:nvPr/>
        </p:nvSpPr>
        <p:spPr>
          <a:xfrm>
            <a:off x="609546" y="2583207"/>
            <a:ext cx="3211032" cy="584775"/>
          </a:xfrm>
          <a:prstGeom prst="rect">
            <a:avLst/>
          </a:prstGeom>
          <a:noFill/>
        </p:spPr>
        <p:txBody>
          <a:bodyPr wrap="square" rtlCol="0">
            <a:spAutoFit/>
          </a:bodyPr>
          <a:lstStyle/>
          <a:p>
            <a:pPr algn="r"/>
            <a:r>
              <a:rPr lang="en-US" sz="3200" b="1" dirty="0">
                <a:solidFill>
                  <a:srgbClr val="0070C0"/>
                </a:solidFill>
              </a:rPr>
              <a:t>Member Chat&gt;</a:t>
            </a:r>
          </a:p>
        </p:txBody>
      </p:sp>
    </p:spTree>
    <p:extLst>
      <p:ext uri="{BB962C8B-B14F-4D97-AF65-F5344CB8AC3E}">
        <p14:creationId xmlns:p14="http://schemas.microsoft.com/office/powerpoint/2010/main" val="104306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1928" y="665011"/>
            <a:ext cx="14648665" cy="720029"/>
          </a:xfrm>
        </p:spPr>
        <p:txBody>
          <a:bodyPr/>
          <a:lstStyle/>
          <a:p>
            <a:br>
              <a:rPr lang="en-US" dirty="0"/>
            </a:br>
            <a:br>
              <a:rPr lang="en-US" dirty="0"/>
            </a:br>
            <a:br>
              <a:rPr lang="en-US" dirty="0"/>
            </a:br>
            <a:br>
              <a:rPr lang="en-US" dirty="0"/>
            </a:br>
            <a:br>
              <a:rPr lang="en-US" dirty="0"/>
            </a:br>
            <a:br>
              <a:rPr lang="en-US" dirty="0"/>
            </a:br>
            <a:r>
              <a:rPr lang="en-US" dirty="0"/>
              <a:t>Benefits Plan Ontology</a:t>
            </a:r>
          </a:p>
        </p:txBody>
      </p:sp>
      <p:sp>
        <p:nvSpPr>
          <p:cNvPr id="49" name="Slide Number Placeholder 2"/>
          <p:cNvSpPr>
            <a:spLocks noGrp="1"/>
          </p:cNvSpPr>
          <p:nvPr>
            <p:ph type="sldNum" sz="quarter" idx="12"/>
          </p:nvPr>
        </p:nvSpPr>
        <p:spPr/>
        <p:txBody>
          <a:bodyPr/>
          <a:lstStyle/>
          <a:p>
            <a:pPr algn="r"/>
            <a:fld id="{F18F5FCC-583C-47C6-9953-2F6AD74D46AE}" type="slidenum">
              <a:rPr lang="en-US" smtClean="0"/>
              <a:pPr algn="r"/>
              <a:t>14</a:t>
            </a:fld>
            <a:endParaRPr lang="en-US" dirty="0"/>
          </a:p>
        </p:txBody>
      </p:sp>
      <p:sp>
        <p:nvSpPr>
          <p:cNvPr id="7" name="Content Placeholder 2"/>
          <p:cNvSpPr txBox="1">
            <a:spLocks/>
          </p:cNvSpPr>
          <p:nvPr/>
        </p:nvSpPr>
        <p:spPr bwMode="auto">
          <a:xfrm>
            <a:off x="674910" y="1794779"/>
            <a:ext cx="16658445" cy="7823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0" fontAlgn="base" hangingPunct="0">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0" fontAlgn="base" hangingPunct="0">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ClrTx/>
              <a:buNone/>
              <a:defRPr/>
            </a:pPr>
            <a:r>
              <a:rPr lang="en-US" sz="2640" dirty="0">
                <a:solidFill>
                  <a:schemeClr val="tx2"/>
                </a:solidFill>
              </a:rPr>
              <a:t>Reusable, adjustable ontology models to classify benefit documents and expand keywords for</a:t>
            </a:r>
          </a:p>
          <a:p>
            <a:pPr marL="0" indent="0" eaLnBrk="1" fontAlgn="auto" hangingPunct="1">
              <a:spcBef>
                <a:spcPts val="0"/>
              </a:spcBef>
              <a:spcAft>
                <a:spcPts val="0"/>
              </a:spcAft>
              <a:buClrTx/>
              <a:buNone/>
              <a:defRPr/>
            </a:pPr>
            <a:r>
              <a:rPr lang="en-US" sz="2640" b="1" dirty="0">
                <a:solidFill>
                  <a:schemeClr val="tx2"/>
                </a:solidFill>
              </a:rPr>
              <a:t>semantic</a:t>
            </a:r>
            <a:r>
              <a:rPr lang="en-US" sz="2640" dirty="0">
                <a:solidFill>
                  <a:schemeClr val="tx2"/>
                </a:solidFill>
              </a:rPr>
              <a:t> search?</a:t>
            </a:r>
          </a:p>
        </p:txBody>
      </p:sp>
      <p:sp>
        <p:nvSpPr>
          <p:cNvPr id="130" name="Oval 129"/>
          <p:cNvSpPr/>
          <p:nvPr/>
        </p:nvSpPr>
        <p:spPr>
          <a:xfrm>
            <a:off x="9545710" y="309909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03" name="Oval 102"/>
          <p:cNvSpPr/>
          <p:nvPr/>
        </p:nvSpPr>
        <p:spPr>
          <a:xfrm>
            <a:off x="4876506" y="7272361"/>
            <a:ext cx="2170483"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Surgical Procedures</a:t>
            </a:r>
            <a:endParaRPr lang="en-US" sz="1600" b="1" dirty="0">
              <a:solidFill>
                <a:schemeClr val="bg1"/>
              </a:solidFill>
            </a:endParaRPr>
          </a:p>
        </p:txBody>
      </p:sp>
      <p:cxnSp>
        <p:nvCxnSpPr>
          <p:cNvPr id="4" name="Straight Connector 3"/>
          <p:cNvCxnSpPr>
            <a:cxnSpLocks/>
            <a:endCxn id="477" idx="5"/>
          </p:cNvCxnSpPr>
          <p:nvPr/>
        </p:nvCxnSpPr>
        <p:spPr>
          <a:xfrm flipH="1" flipV="1">
            <a:off x="7269979" y="3524793"/>
            <a:ext cx="216869" cy="7141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464" idx="0"/>
          </p:cNvCxnSpPr>
          <p:nvPr/>
        </p:nvCxnSpPr>
        <p:spPr>
          <a:xfrm flipV="1">
            <a:off x="8606967" y="2855561"/>
            <a:ext cx="94503" cy="10484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64" idx="7"/>
            <a:endCxn id="130" idx="4"/>
          </p:cNvCxnSpPr>
          <p:nvPr/>
        </p:nvCxnSpPr>
        <p:spPr>
          <a:xfrm flipV="1">
            <a:off x="9468490" y="3322620"/>
            <a:ext cx="188980" cy="67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62" idx="3"/>
          </p:cNvCxnSpPr>
          <p:nvPr/>
        </p:nvCxnSpPr>
        <p:spPr>
          <a:xfrm flipV="1">
            <a:off x="11689463" y="4475864"/>
            <a:ext cx="977013" cy="5186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84" idx="5"/>
            <a:endCxn id="163" idx="1"/>
          </p:cNvCxnSpPr>
          <p:nvPr/>
        </p:nvCxnSpPr>
        <p:spPr>
          <a:xfrm>
            <a:off x="12119127" y="5539672"/>
            <a:ext cx="166069" cy="2719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4" idx="6"/>
            <a:endCxn id="160" idx="2"/>
          </p:cNvCxnSpPr>
          <p:nvPr/>
        </p:nvCxnSpPr>
        <p:spPr>
          <a:xfrm>
            <a:off x="12475981" y="5307413"/>
            <a:ext cx="615524" cy="8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2"/>
            <a:endCxn id="175" idx="6"/>
          </p:cNvCxnSpPr>
          <p:nvPr/>
        </p:nvCxnSpPr>
        <p:spPr>
          <a:xfrm flipH="1" flipV="1">
            <a:off x="3890139" y="7440002"/>
            <a:ext cx="986366" cy="16082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76" idx="6"/>
            <a:endCxn id="103" idx="3"/>
          </p:cNvCxnSpPr>
          <p:nvPr/>
        </p:nvCxnSpPr>
        <p:spPr>
          <a:xfrm flipV="1">
            <a:off x="3697843" y="7833083"/>
            <a:ext cx="1496523" cy="20786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03" idx="3"/>
          </p:cNvCxnSpPr>
          <p:nvPr/>
        </p:nvCxnSpPr>
        <p:spPr>
          <a:xfrm flipV="1">
            <a:off x="4947719" y="7833082"/>
            <a:ext cx="246647" cy="5129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5" idx="5"/>
            <a:endCxn id="170" idx="1"/>
          </p:cNvCxnSpPr>
          <p:nvPr/>
        </p:nvCxnSpPr>
        <p:spPr>
          <a:xfrm>
            <a:off x="12185246" y="7913342"/>
            <a:ext cx="394807" cy="383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5" idx="6"/>
            <a:endCxn id="172" idx="2"/>
          </p:cNvCxnSpPr>
          <p:nvPr/>
        </p:nvCxnSpPr>
        <p:spPr>
          <a:xfrm>
            <a:off x="12542100" y="7681083"/>
            <a:ext cx="804092" cy="2322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6"/>
          </p:cNvCxnSpPr>
          <p:nvPr/>
        </p:nvCxnSpPr>
        <p:spPr>
          <a:xfrm flipV="1">
            <a:off x="12542100" y="7308673"/>
            <a:ext cx="847328" cy="37241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134" idx="1"/>
            <a:endCxn id="178" idx="5"/>
          </p:cNvCxnSpPr>
          <p:nvPr/>
        </p:nvCxnSpPr>
        <p:spPr>
          <a:xfrm flipH="1" flipV="1">
            <a:off x="4696936" y="5048495"/>
            <a:ext cx="214746" cy="378724"/>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80" idx="6"/>
            <a:endCxn id="134" idx="3"/>
          </p:cNvCxnSpPr>
          <p:nvPr/>
        </p:nvCxnSpPr>
        <p:spPr>
          <a:xfrm flipV="1">
            <a:off x="4044065" y="5891735"/>
            <a:ext cx="867617" cy="31415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a:stCxn id="179" idx="6"/>
            <a:endCxn id="134" idx="2"/>
          </p:cNvCxnSpPr>
          <p:nvPr/>
        </p:nvCxnSpPr>
        <p:spPr>
          <a:xfrm>
            <a:off x="4046728" y="5606488"/>
            <a:ext cx="499935" cy="529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90" idx="4"/>
            <a:endCxn id="130" idx="0"/>
          </p:cNvCxnSpPr>
          <p:nvPr/>
        </p:nvCxnSpPr>
        <p:spPr>
          <a:xfrm>
            <a:off x="9610062" y="30057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2" idx="6"/>
            <a:endCxn id="165" idx="3"/>
          </p:cNvCxnSpPr>
          <p:nvPr/>
        </p:nvCxnSpPr>
        <p:spPr>
          <a:xfrm flipV="1">
            <a:off x="13569713" y="7645193"/>
            <a:ext cx="144955" cy="2681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464" idx="0"/>
            <a:endCxn id="186" idx="4"/>
          </p:cNvCxnSpPr>
          <p:nvPr/>
        </p:nvCxnSpPr>
        <p:spPr>
          <a:xfrm flipH="1" flipV="1">
            <a:off x="8289952" y="3229049"/>
            <a:ext cx="317015" cy="67491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4" idx="3"/>
          </p:cNvCxnSpPr>
          <p:nvPr/>
        </p:nvCxnSpPr>
        <p:spPr>
          <a:xfrm flipH="1">
            <a:off x="4259828" y="8497713"/>
            <a:ext cx="32356" cy="3378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70" idx="5"/>
          </p:cNvCxnSpPr>
          <p:nvPr/>
        </p:nvCxnSpPr>
        <p:spPr>
          <a:xfrm flipV="1">
            <a:off x="12738104" y="8448498"/>
            <a:ext cx="405682" cy="65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70" idx="5"/>
            <a:endCxn id="167" idx="1"/>
          </p:cNvCxnSpPr>
          <p:nvPr/>
        </p:nvCxnSpPr>
        <p:spPr>
          <a:xfrm>
            <a:off x="12738105" y="8455002"/>
            <a:ext cx="132267" cy="2623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80" idx="4"/>
            <a:endCxn id="182" idx="7"/>
          </p:cNvCxnSpPr>
          <p:nvPr/>
        </p:nvCxnSpPr>
        <p:spPr>
          <a:xfrm flipH="1">
            <a:off x="3784277" y="6317651"/>
            <a:ext cx="148029" cy="2490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71" idx="7"/>
            <a:endCxn id="164" idx="4"/>
          </p:cNvCxnSpPr>
          <p:nvPr/>
        </p:nvCxnSpPr>
        <p:spPr>
          <a:xfrm flipH="1" flipV="1">
            <a:off x="13433590" y="6977916"/>
            <a:ext cx="10472" cy="2630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4"/>
            <a:endCxn id="185" idx="7"/>
          </p:cNvCxnSpPr>
          <p:nvPr/>
        </p:nvCxnSpPr>
        <p:spPr>
          <a:xfrm flipH="1">
            <a:off x="12185246" y="6986113"/>
            <a:ext cx="260313" cy="4627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3" idx="6"/>
          </p:cNvCxnSpPr>
          <p:nvPr/>
        </p:nvCxnSpPr>
        <p:spPr>
          <a:xfrm flipV="1">
            <a:off x="12557319" y="6649610"/>
            <a:ext cx="237721" cy="2247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3" idx="1"/>
            <a:endCxn id="169" idx="4"/>
          </p:cNvCxnSpPr>
          <p:nvPr/>
        </p:nvCxnSpPr>
        <p:spPr>
          <a:xfrm flipH="1" flipV="1">
            <a:off x="12315402" y="6613332"/>
            <a:ext cx="51131" cy="1819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87" idx="4"/>
          </p:cNvCxnSpPr>
          <p:nvPr/>
        </p:nvCxnSpPr>
        <p:spPr>
          <a:xfrm flipV="1">
            <a:off x="8606729" y="3088439"/>
            <a:ext cx="313584" cy="82466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2577861" y="606498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59" name="Oval 158"/>
          <p:cNvSpPr/>
          <p:nvPr/>
        </p:nvSpPr>
        <p:spPr>
          <a:xfrm>
            <a:off x="12074148" y="420613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0" name="Oval 159"/>
          <p:cNvSpPr/>
          <p:nvPr/>
        </p:nvSpPr>
        <p:spPr>
          <a:xfrm>
            <a:off x="13091505" y="5147805"/>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1" name="Oval 160"/>
          <p:cNvSpPr/>
          <p:nvPr/>
        </p:nvSpPr>
        <p:spPr>
          <a:xfrm>
            <a:off x="13796477" y="486555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2" name="Oval 161"/>
          <p:cNvSpPr/>
          <p:nvPr/>
        </p:nvSpPr>
        <p:spPr>
          <a:xfrm>
            <a:off x="12633741" y="4285078"/>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3" name="Oval 162"/>
          <p:cNvSpPr/>
          <p:nvPr/>
        </p:nvSpPr>
        <p:spPr>
          <a:xfrm>
            <a:off x="12252461" y="57789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4" name="Oval 163"/>
          <p:cNvSpPr/>
          <p:nvPr/>
        </p:nvSpPr>
        <p:spPr>
          <a:xfrm>
            <a:off x="13377710" y="686615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5" name="Oval 164"/>
          <p:cNvSpPr/>
          <p:nvPr/>
        </p:nvSpPr>
        <p:spPr>
          <a:xfrm>
            <a:off x="13698300" y="754979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6" name="Oval 165"/>
          <p:cNvSpPr/>
          <p:nvPr/>
        </p:nvSpPr>
        <p:spPr>
          <a:xfrm>
            <a:off x="13132911" y="8385953"/>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7" name="Oval 166"/>
          <p:cNvSpPr/>
          <p:nvPr/>
        </p:nvSpPr>
        <p:spPr>
          <a:xfrm>
            <a:off x="12854004" y="870101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8" name="Oval 167"/>
          <p:cNvSpPr/>
          <p:nvPr/>
        </p:nvSpPr>
        <p:spPr>
          <a:xfrm>
            <a:off x="12781713" y="6593730"/>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9" name="Oval 168"/>
          <p:cNvSpPr/>
          <p:nvPr/>
        </p:nvSpPr>
        <p:spPr>
          <a:xfrm>
            <a:off x="12259521" y="6501572"/>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0" name="Oval 169"/>
          <p:cNvSpPr/>
          <p:nvPr/>
        </p:nvSpPr>
        <p:spPr>
          <a:xfrm>
            <a:off x="12547318" y="82642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1" name="Oval 170"/>
          <p:cNvSpPr/>
          <p:nvPr/>
        </p:nvSpPr>
        <p:spPr>
          <a:xfrm>
            <a:off x="13253276" y="7208214"/>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2" name="Oval 171"/>
          <p:cNvSpPr/>
          <p:nvPr/>
        </p:nvSpPr>
        <p:spPr>
          <a:xfrm>
            <a:off x="13346192" y="780158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3" name="Oval 172"/>
          <p:cNvSpPr/>
          <p:nvPr/>
        </p:nvSpPr>
        <p:spPr>
          <a:xfrm>
            <a:off x="12333798" y="676259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4" name="Oval 173"/>
          <p:cNvSpPr/>
          <p:nvPr/>
        </p:nvSpPr>
        <p:spPr>
          <a:xfrm>
            <a:off x="4243083" y="821153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5" name="Oval 174"/>
          <p:cNvSpPr/>
          <p:nvPr/>
        </p:nvSpPr>
        <p:spPr>
          <a:xfrm>
            <a:off x="3554859" y="727236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6" name="Oval 175"/>
          <p:cNvSpPr/>
          <p:nvPr/>
        </p:nvSpPr>
        <p:spPr>
          <a:xfrm>
            <a:off x="3362562" y="787331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7" name="Oval 176"/>
          <p:cNvSpPr/>
          <p:nvPr/>
        </p:nvSpPr>
        <p:spPr>
          <a:xfrm>
            <a:off x="4154952" y="881210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78" name="Oval 177"/>
          <p:cNvSpPr/>
          <p:nvPr/>
        </p:nvSpPr>
        <p:spPr>
          <a:xfrm>
            <a:off x="4506150" y="485770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9" name="Oval 178"/>
          <p:cNvSpPr/>
          <p:nvPr/>
        </p:nvSpPr>
        <p:spPr>
          <a:xfrm>
            <a:off x="3823208" y="5494728"/>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0" name="Oval 179"/>
          <p:cNvSpPr/>
          <p:nvPr/>
        </p:nvSpPr>
        <p:spPr>
          <a:xfrm>
            <a:off x="3820545" y="6094130"/>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2" name="Oval 181"/>
          <p:cNvSpPr/>
          <p:nvPr/>
        </p:nvSpPr>
        <p:spPr>
          <a:xfrm>
            <a:off x="3647602" y="6536735"/>
            <a:ext cx="160125" cy="2046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6" name="Oval 185"/>
          <p:cNvSpPr/>
          <p:nvPr/>
        </p:nvSpPr>
        <p:spPr>
          <a:xfrm>
            <a:off x="8206131" y="3061409"/>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7" name="Oval 186"/>
          <p:cNvSpPr/>
          <p:nvPr/>
        </p:nvSpPr>
        <p:spPr>
          <a:xfrm>
            <a:off x="8836493" y="2920798"/>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8" name="Oval 187"/>
          <p:cNvSpPr/>
          <p:nvPr/>
        </p:nvSpPr>
        <p:spPr>
          <a:xfrm>
            <a:off x="7322532" y="309435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9" name="Oval 188"/>
          <p:cNvSpPr/>
          <p:nvPr/>
        </p:nvSpPr>
        <p:spPr>
          <a:xfrm>
            <a:off x="8360473" y="275253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90" name="Oval 189"/>
          <p:cNvSpPr/>
          <p:nvPr/>
        </p:nvSpPr>
        <p:spPr>
          <a:xfrm>
            <a:off x="9554181" y="289399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Oval 1"/>
          <p:cNvSpPr/>
          <p:nvPr/>
        </p:nvSpPr>
        <p:spPr>
          <a:xfrm>
            <a:off x="6954537" y="5617261"/>
            <a:ext cx="3304861" cy="1619421"/>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253793" algn="ctr">
              <a:spcAft>
                <a:spcPts val="880"/>
              </a:spcAft>
              <a:buClr>
                <a:srgbClr val="D45D00"/>
              </a:buClr>
              <a:defRPr/>
            </a:pPr>
            <a:r>
              <a:rPr lang="en-US" sz="2800" b="1" dirty="0">
                <a:solidFill>
                  <a:schemeClr val="tx1"/>
                </a:solidFill>
                <a:latin typeface="Arial" panose="020B0604020202020204" pitchFamily="34" charset="0"/>
                <a:cs typeface="Arial" panose="020B0604020202020204" pitchFamily="34" charset="0"/>
              </a:rPr>
              <a:t>Benefit Plan</a:t>
            </a:r>
            <a:endParaRPr lang="en-US" sz="1800" dirty="0">
              <a:solidFill>
                <a:schemeClr val="tx1"/>
              </a:solidFill>
            </a:endParaRPr>
          </a:p>
        </p:txBody>
      </p:sp>
      <p:cxnSp>
        <p:nvCxnSpPr>
          <p:cNvPr id="107" name="Straight Connector 106"/>
          <p:cNvCxnSpPr>
            <a:stCxn id="174" idx="7"/>
            <a:endCxn id="103" idx="3"/>
          </p:cNvCxnSpPr>
          <p:nvPr/>
        </p:nvCxnSpPr>
        <p:spPr>
          <a:xfrm flipV="1">
            <a:off x="4529263" y="7833083"/>
            <a:ext cx="665103" cy="42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4724198"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14" name="Oval 113"/>
          <p:cNvSpPr/>
          <p:nvPr/>
        </p:nvSpPr>
        <p:spPr>
          <a:xfrm>
            <a:off x="4780078" y="834600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17" name="Straight Connector 116"/>
          <p:cNvCxnSpPr>
            <a:stCxn id="114" idx="4"/>
            <a:endCxn id="112" idx="0"/>
          </p:cNvCxnSpPr>
          <p:nvPr/>
        </p:nvCxnSpPr>
        <p:spPr>
          <a:xfrm flipH="1">
            <a:off x="4835958" y="8681285"/>
            <a:ext cx="111760" cy="2425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06142" y="855025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133" name="Straight Connector 132"/>
          <p:cNvCxnSpPr>
            <a:stCxn id="174" idx="3"/>
            <a:endCxn id="131" idx="7"/>
          </p:cNvCxnSpPr>
          <p:nvPr/>
        </p:nvCxnSpPr>
        <p:spPr>
          <a:xfrm flipH="1">
            <a:off x="3996928" y="8497713"/>
            <a:ext cx="295256" cy="852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4546663" y="5331014"/>
            <a:ext cx="2492507"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800" b="1">
                <a:solidFill>
                  <a:schemeClr val="bg1"/>
                </a:solidFill>
              </a:rPr>
              <a:t>Maternity Care</a:t>
            </a:r>
            <a:endParaRPr lang="en-US" sz="1800" b="1" dirty="0">
              <a:solidFill>
                <a:schemeClr val="bg1"/>
              </a:solidFill>
            </a:endParaRPr>
          </a:p>
        </p:txBody>
      </p:sp>
      <p:cxnSp>
        <p:nvCxnSpPr>
          <p:cNvPr id="135" name="Straight Connector 134"/>
          <p:cNvCxnSpPr>
            <a:cxnSpLocks/>
            <a:endCxn id="134" idx="5"/>
          </p:cNvCxnSpPr>
          <p:nvPr/>
        </p:nvCxnSpPr>
        <p:spPr>
          <a:xfrm flipH="1" flipV="1">
            <a:off x="6674151" y="5891735"/>
            <a:ext cx="505777" cy="20148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 idx="3"/>
            <a:endCxn id="103" idx="7"/>
          </p:cNvCxnSpPr>
          <p:nvPr/>
        </p:nvCxnSpPr>
        <p:spPr>
          <a:xfrm flipH="1">
            <a:off x="6729128" y="6999522"/>
            <a:ext cx="709394" cy="36904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10039223" y="497895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Physician Visits</a:t>
            </a:r>
            <a:endParaRPr lang="en-US" sz="1600" b="1" dirty="0">
              <a:solidFill>
                <a:schemeClr val="bg1"/>
              </a:solidFill>
            </a:endParaRPr>
          </a:p>
        </p:txBody>
      </p:sp>
      <p:sp>
        <p:nvSpPr>
          <p:cNvPr id="185" name="Oval 184"/>
          <p:cNvSpPr/>
          <p:nvPr/>
        </p:nvSpPr>
        <p:spPr>
          <a:xfrm>
            <a:off x="10105342" y="735262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Preventive Care</a:t>
            </a:r>
          </a:p>
        </p:txBody>
      </p:sp>
      <p:cxnSp>
        <p:nvCxnSpPr>
          <p:cNvPr id="191" name="Straight Connector 190"/>
          <p:cNvCxnSpPr>
            <a:stCxn id="2" idx="7"/>
            <a:endCxn id="184" idx="3"/>
          </p:cNvCxnSpPr>
          <p:nvPr/>
        </p:nvCxnSpPr>
        <p:spPr>
          <a:xfrm flipV="1">
            <a:off x="9775412" y="5539671"/>
            <a:ext cx="620667" cy="31474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2" idx="5"/>
            <a:endCxn id="185" idx="1"/>
          </p:cNvCxnSpPr>
          <p:nvPr/>
        </p:nvCxnSpPr>
        <p:spPr>
          <a:xfrm>
            <a:off x="9775411" y="6999523"/>
            <a:ext cx="686786" cy="44930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4" name="Oval 463"/>
          <p:cNvSpPr/>
          <p:nvPr/>
        </p:nvSpPr>
        <p:spPr>
          <a:xfrm>
            <a:off x="7388587" y="3903967"/>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Mental Health</a:t>
            </a:r>
            <a:endParaRPr lang="en-US" sz="1600" dirty="0">
              <a:solidFill>
                <a:schemeClr val="bg1"/>
              </a:solidFill>
            </a:endParaRPr>
          </a:p>
        </p:txBody>
      </p:sp>
      <p:cxnSp>
        <p:nvCxnSpPr>
          <p:cNvPr id="465" name="Straight Connector 464"/>
          <p:cNvCxnSpPr>
            <a:stCxn id="2" idx="0"/>
            <a:endCxn id="464" idx="4"/>
          </p:cNvCxnSpPr>
          <p:nvPr/>
        </p:nvCxnSpPr>
        <p:spPr>
          <a:xfrm flipH="1" flipV="1">
            <a:off x="8606967" y="4560894"/>
            <a:ext cx="1" cy="105636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7" name="Oval 476"/>
          <p:cNvSpPr/>
          <p:nvPr/>
        </p:nvSpPr>
        <p:spPr>
          <a:xfrm>
            <a:off x="7126888" y="3381702"/>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79" name="Straight Connector 478"/>
          <p:cNvCxnSpPr>
            <a:stCxn id="477" idx="0"/>
            <a:endCxn id="188" idx="3"/>
          </p:cNvCxnSpPr>
          <p:nvPr/>
        </p:nvCxnSpPr>
        <p:spPr>
          <a:xfrm flipV="1">
            <a:off x="7210709" y="3189750"/>
            <a:ext cx="128191" cy="1919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3" name="Oval 482"/>
          <p:cNvSpPr/>
          <p:nvPr/>
        </p:nvSpPr>
        <p:spPr>
          <a:xfrm>
            <a:off x="6808362" y="3167482"/>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84" name="Straight Connector 483"/>
          <p:cNvCxnSpPr>
            <a:stCxn id="477" idx="0"/>
            <a:endCxn id="483" idx="5"/>
          </p:cNvCxnSpPr>
          <p:nvPr/>
        </p:nvCxnSpPr>
        <p:spPr>
          <a:xfrm flipH="1" flipV="1">
            <a:off x="6903756" y="3262876"/>
            <a:ext cx="306953" cy="11882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a:xfrm>
            <a:off x="9198221" y="2584896"/>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89" name="Oval 488"/>
          <p:cNvSpPr/>
          <p:nvPr/>
        </p:nvSpPr>
        <p:spPr>
          <a:xfrm>
            <a:off x="8101129" y="28489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90" name="Straight Connector 489"/>
          <p:cNvCxnSpPr>
            <a:stCxn id="186" idx="0"/>
            <a:endCxn id="489" idx="4"/>
          </p:cNvCxnSpPr>
          <p:nvPr/>
        </p:nvCxnSpPr>
        <p:spPr>
          <a:xfrm flipH="1" flipV="1">
            <a:off x="8157009" y="2960689"/>
            <a:ext cx="132942" cy="1007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86" idx="0"/>
            <a:endCxn id="189" idx="4"/>
          </p:cNvCxnSpPr>
          <p:nvPr/>
        </p:nvCxnSpPr>
        <p:spPr>
          <a:xfrm flipV="1">
            <a:off x="8289951" y="2864297"/>
            <a:ext cx="126402" cy="1971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02" name="Oval 501"/>
          <p:cNvSpPr/>
          <p:nvPr/>
        </p:nvSpPr>
        <p:spPr>
          <a:xfrm>
            <a:off x="9922734" y="29070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03" name="Straight Connector 502"/>
          <p:cNvCxnSpPr>
            <a:stCxn id="502" idx="3"/>
            <a:endCxn id="130" idx="0"/>
          </p:cNvCxnSpPr>
          <p:nvPr/>
        </p:nvCxnSpPr>
        <p:spPr>
          <a:xfrm flipH="1">
            <a:off x="9657471" y="3002423"/>
            <a:ext cx="281631" cy="9667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9762462" y="31581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60" idx="7"/>
            <a:endCxn id="161" idx="3"/>
          </p:cNvCxnSpPr>
          <p:nvPr/>
        </p:nvCxnSpPr>
        <p:spPr>
          <a:xfrm flipV="1">
            <a:off x="13377685" y="5056342"/>
            <a:ext cx="451527" cy="1405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14096937" y="519850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27" name="Straight Connector 526"/>
          <p:cNvCxnSpPr>
            <a:stCxn id="160" idx="6"/>
            <a:endCxn id="524" idx="2"/>
          </p:cNvCxnSpPr>
          <p:nvPr/>
        </p:nvCxnSpPr>
        <p:spPr>
          <a:xfrm flipV="1">
            <a:off x="13426785" y="5310263"/>
            <a:ext cx="670152" cy="51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0" idx="5"/>
            <a:endCxn id="534" idx="2"/>
          </p:cNvCxnSpPr>
          <p:nvPr/>
        </p:nvCxnSpPr>
        <p:spPr>
          <a:xfrm>
            <a:off x="13377684" y="5433985"/>
            <a:ext cx="388654" cy="2317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34" name="Oval 533"/>
          <p:cNvSpPr/>
          <p:nvPr/>
        </p:nvSpPr>
        <p:spPr>
          <a:xfrm>
            <a:off x="13766338" y="5554015"/>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71" name="Oval 570"/>
          <p:cNvSpPr/>
          <p:nvPr/>
        </p:nvSpPr>
        <p:spPr>
          <a:xfrm>
            <a:off x="13682473" y="7126757"/>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72" name="Straight Connector 571"/>
          <p:cNvCxnSpPr>
            <a:stCxn id="171" idx="7"/>
            <a:endCxn id="571" idx="3"/>
          </p:cNvCxnSpPr>
          <p:nvPr/>
        </p:nvCxnSpPr>
        <p:spPr>
          <a:xfrm flipV="1">
            <a:off x="13444062" y="7222150"/>
            <a:ext cx="254778" cy="187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13569713" y="7780183"/>
            <a:ext cx="342217" cy="1439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8" name="Oval 577"/>
          <p:cNvSpPr/>
          <p:nvPr/>
        </p:nvSpPr>
        <p:spPr>
          <a:xfrm>
            <a:off x="13895562" y="767396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81" name="Oval 580"/>
          <p:cNvSpPr/>
          <p:nvPr/>
        </p:nvSpPr>
        <p:spPr>
          <a:xfrm>
            <a:off x="13911929" y="796542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82" name="Straight Connector 581"/>
          <p:cNvCxnSpPr>
            <a:stCxn id="172" idx="6"/>
            <a:endCxn id="581" idx="2"/>
          </p:cNvCxnSpPr>
          <p:nvPr/>
        </p:nvCxnSpPr>
        <p:spPr>
          <a:xfrm>
            <a:off x="13569713" y="7913341"/>
            <a:ext cx="342217" cy="1079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172" idx="6"/>
            <a:endCxn id="589" idx="1"/>
          </p:cNvCxnSpPr>
          <p:nvPr/>
        </p:nvCxnSpPr>
        <p:spPr>
          <a:xfrm>
            <a:off x="13569712" y="7913341"/>
            <a:ext cx="246824" cy="2519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9" name="Oval 588"/>
          <p:cNvSpPr/>
          <p:nvPr/>
        </p:nvSpPr>
        <p:spPr>
          <a:xfrm>
            <a:off x="13800169" y="814892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93" name="Oval 592"/>
          <p:cNvSpPr/>
          <p:nvPr/>
        </p:nvSpPr>
        <p:spPr>
          <a:xfrm>
            <a:off x="5178072"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594" name="Straight Connector 593"/>
          <p:cNvCxnSpPr>
            <a:stCxn id="114" idx="4"/>
            <a:endCxn id="593" idx="1"/>
          </p:cNvCxnSpPr>
          <p:nvPr/>
        </p:nvCxnSpPr>
        <p:spPr>
          <a:xfrm>
            <a:off x="4947718" y="8681285"/>
            <a:ext cx="263088" cy="2753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974E2B1-9F7F-C748-A104-E5818EFB7763}"/>
              </a:ext>
            </a:extLst>
          </p:cNvPr>
          <p:cNvGrpSpPr/>
          <p:nvPr/>
        </p:nvGrpSpPr>
        <p:grpSpPr>
          <a:xfrm>
            <a:off x="1254560" y="3123149"/>
            <a:ext cx="3363351" cy="2085115"/>
            <a:chOff x="344754" y="2884354"/>
            <a:chExt cx="3363351" cy="2085115"/>
          </a:xfrm>
        </p:grpSpPr>
        <p:cxnSp>
          <p:nvCxnSpPr>
            <p:cNvPr id="141" name="Straight Connector 140"/>
            <p:cNvCxnSpPr>
              <a:stCxn id="178" idx="0"/>
              <a:endCxn id="181" idx="5"/>
            </p:cNvCxnSpPr>
            <p:nvPr/>
          </p:nvCxnSpPr>
          <p:spPr>
            <a:xfrm flipV="1">
              <a:off x="3449509" y="4426169"/>
              <a:ext cx="170981" cy="4315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78" idx="2"/>
              <a:endCxn id="183" idx="6"/>
            </p:cNvCxnSpPr>
            <p:nvPr/>
          </p:nvCxnSpPr>
          <p:spPr>
            <a:xfrm flipV="1">
              <a:off x="3337749" y="4674794"/>
              <a:ext cx="52442" cy="2946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3" name="Oval 182"/>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03" name="Straight Connector 202">
              <a:extLst>
                <a:ext uri="{FF2B5EF4-FFF2-40B4-BE49-F238E27FC236}">
                  <a16:creationId xmlns:a16="http://schemas.microsoft.com/office/drawing/2014/main" id="{9EF4C2B8-CB77-A742-8360-2DDCE72C09B7}"/>
                </a:ext>
              </a:extLst>
            </p:cNvPr>
            <p:cNvCxnSpPr>
              <a:endCxn id="205" idx="5"/>
            </p:cNvCxnSpPr>
            <p:nvPr/>
          </p:nvCxnSpPr>
          <p:spPr>
            <a:xfrm flipH="1" flipV="1">
              <a:off x="3620490" y="4426169"/>
              <a:ext cx="87615" cy="19274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442CD82-3FC8-F34E-9CD3-0AEEA62633A9}"/>
                </a:ext>
              </a:extLst>
            </p:cNvPr>
            <p:cNvCxnSpPr>
              <a:endCxn id="206" idx="6"/>
            </p:cNvCxnSpPr>
            <p:nvPr/>
          </p:nvCxnSpPr>
          <p:spPr>
            <a:xfrm flipH="1" flipV="1">
              <a:off x="3390191" y="4674794"/>
              <a:ext cx="206154" cy="558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B82320D-7C78-534F-B6F9-7DA5DBFF4505}"/>
                </a:ext>
              </a:extLst>
            </p:cNvPr>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6" name="Oval 205">
              <a:extLst>
                <a:ext uri="{FF2B5EF4-FFF2-40B4-BE49-F238E27FC236}">
                  <a16:creationId xmlns:a16="http://schemas.microsoft.com/office/drawing/2014/main" id="{CF4F371D-9413-EA4B-B1C0-1C1C339D9F10}"/>
                </a:ext>
              </a:extLst>
            </p:cNvPr>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7" name="Oval 206">
              <a:extLst>
                <a:ext uri="{FF2B5EF4-FFF2-40B4-BE49-F238E27FC236}">
                  <a16:creationId xmlns:a16="http://schemas.microsoft.com/office/drawing/2014/main" id="{75F7C422-CA8B-FD46-9B06-D8E0587E6E7C}"/>
                </a:ext>
              </a:extLst>
            </p:cNvPr>
            <p:cNvSpPr/>
            <p:nvPr/>
          </p:nvSpPr>
          <p:spPr>
            <a:xfrm>
              <a:off x="1857264" y="3901263"/>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Child</a:t>
              </a:r>
            </a:p>
          </p:txBody>
        </p:sp>
        <p:sp>
          <p:nvSpPr>
            <p:cNvPr id="208" name="Oval 207">
              <a:extLst>
                <a:ext uri="{FF2B5EF4-FFF2-40B4-BE49-F238E27FC236}">
                  <a16:creationId xmlns:a16="http://schemas.microsoft.com/office/drawing/2014/main" id="{352C38DF-C456-6541-83A2-58DF628BE653}"/>
                </a:ext>
              </a:extLst>
            </p:cNvPr>
            <p:cNvSpPr/>
            <p:nvPr/>
          </p:nvSpPr>
          <p:spPr>
            <a:xfrm>
              <a:off x="344754" y="3272606"/>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Baby</a:t>
              </a:r>
            </a:p>
          </p:txBody>
        </p:sp>
        <p:sp>
          <p:nvSpPr>
            <p:cNvPr id="209" name="Oval 208">
              <a:extLst>
                <a:ext uri="{FF2B5EF4-FFF2-40B4-BE49-F238E27FC236}">
                  <a16:creationId xmlns:a16="http://schemas.microsoft.com/office/drawing/2014/main" id="{DF38092F-68F0-A742-824D-7011D6BE7272}"/>
                </a:ext>
              </a:extLst>
            </p:cNvPr>
            <p:cNvSpPr/>
            <p:nvPr/>
          </p:nvSpPr>
          <p:spPr>
            <a:xfrm>
              <a:off x="1614488" y="2884354"/>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Infant</a:t>
              </a:r>
            </a:p>
          </p:txBody>
        </p:sp>
        <p:cxnSp>
          <p:nvCxnSpPr>
            <p:cNvPr id="210" name="Straight Arrow Connector 209">
              <a:extLst>
                <a:ext uri="{FF2B5EF4-FFF2-40B4-BE49-F238E27FC236}">
                  <a16:creationId xmlns:a16="http://schemas.microsoft.com/office/drawing/2014/main" id="{69231EE0-99C9-5044-BB43-8B71FCD07AAC}"/>
                </a:ext>
              </a:extLst>
            </p:cNvPr>
            <p:cNvCxnSpPr>
              <a:cxnSpLocks/>
              <a:stCxn id="209" idx="4"/>
              <a:endCxn id="207" idx="1"/>
            </p:cNvCxnSpPr>
            <p:nvPr/>
          </p:nvCxnSpPr>
          <p:spPr>
            <a:xfrm flipH="1">
              <a:off x="2065282" y="3488685"/>
              <a:ext cx="259426" cy="5010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85CC3200-BB32-8F49-A478-AB3AD26EE7C5}"/>
                </a:ext>
              </a:extLst>
            </p:cNvPr>
            <p:cNvCxnSpPr>
              <a:cxnSpLocks/>
              <a:stCxn id="208" idx="5"/>
              <a:endCxn id="207" idx="1"/>
            </p:cNvCxnSpPr>
            <p:nvPr/>
          </p:nvCxnSpPr>
          <p:spPr>
            <a:xfrm>
              <a:off x="1557175" y="3788435"/>
              <a:ext cx="508107" cy="20133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8802B45B-664D-0948-BF8E-C42E1DED19BF}"/>
                </a:ext>
              </a:extLst>
            </p:cNvPr>
            <p:cNvCxnSpPr>
              <a:cxnSpLocks/>
              <a:stCxn id="207" idx="4"/>
              <a:endCxn id="206" idx="3"/>
            </p:cNvCxnSpPr>
            <p:nvPr/>
          </p:nvCxnSpPr>
          <p:spPr>
            <a:xfrm>
              <a:off x="2567484" y="4505594"/>
              <a:ext cx="727314" cy="208713"/>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90953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Value of Connected Data</a:t>
            </a:r>
          </a:p>
        </p:txBody>
      </p:sp>
      <p:sp>
        <p:nvSpPr>
          <p:cNvPr id="8" name="Content Placeholder 7"/>
          <p:cNvSpPr>
            <a:spLocks noGrp="1"/>
          </p:cNvSpPr>
          <p:nvPr>
            <p:ph idx="1"/>
          </p:nvPr>
        </p:nvSpPr>
        <p:spPr>
          <a:xfrm>
            <a:off x="1889579" y="8129588"/>
            <a:ext cx="14427518" cy="895304"/>
          </a:xfrm>
        </p:spPr>
        <p:txBody>
          <a:bodyPr/>
          <a:lstStyle/>
          <a:p>
            <a:pPr marL="0" indent="0">
              <a:buNone/>
            </a:pPr>
            <a:r>
              <a:rPr lang="en-US" dirty="0"/>
              <a:t>How are genes tied to ICD-10 codes?</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15</a:t>
            </a:fld>
            <a:endParaRPr lang="en-US"/>
          </a:p>
        </p:txBody>
      </p:sp>
      <p:sp>
        <p:nvSpPr>
          <p:cNvPr id="10" name="Can 9"/>
          <p:cNvSpPr/>
          <p:nvPr/>
        </p:nvSpPr>
        <p:spPr>
          <a:xfrm>
            <a:off x="2239964" y="6129338"/>
            <a:ext cx="2028825" cy="1357312"/>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Claims</a:t>
            </a:r>
            <a:endParaRPr lang="en-US" sz="2800" b="1" dirty="0" err="1"/>
          </a:p>
        </p:txBody>
      </p:sp>
      <p:sp>
        <p:nvSpPr>
          <p:cNvPr id="11" name="Can 10"/>
          <p:cNvSpPr/>
          <p:nvPr/>
        </p:nvSpPr>
        <p:spPr>
          <a:xfrm>
            <a:off x="4999478" y="6129338"/>
            <a:ext cx="2028825" cy="1357312"/>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Providers</a:t>
            </a:r>
          </a:p>
        </p:txBody>
      </p:sp>
      <p:sp>
        <p:nvSpPr>
          <p:cNvPr id="12" name="Can 11"/>
          <p:cNvSpPr/>
          <p:nvPr/>
        </p:nvSpPr>
        <p:spPr>
          <a:xfrm>
            <a:off x="7758992" y="6129338"/>
            <a:ext cx="2028825" cy="1357312"/>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Benefits</a:t>
            </a:r>
            <a:endParaRPr lang="en-US" sz="2800" b="1" dirty="0"/>
          </a:p>
        </p:txBody>
      </p:sp>
      <p:sp>
        <p:nvSpPr>
          <p:cNvPr id="13" name="Can 12"/>
          <p:cNvSpPr/>
          <p:nvPr/>
        </p:nvSpPr>
        <p:spPr>
          <a:xfrm>
            <a:off x="10518506" y="6129338"/>
            <a:ext cx="2028825" cy="1357312"/>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Clinical</a:t>
            </a:r>
          </a:p>
        </p:txBody>
      </p:sp>
      <p:sp>
        <p:nvSpPr>
          <p:cNvPr id="14" name="Can 13"/>
          <p:cNvSpPr/>
          <p:nvPr/>
        </p:nvSpPr>
        <p:spPr>
          <a:xfrm>
            <a:off x="13278020" y="6129338"/>
            <a:ext cx="2028825" cy="1357312"/>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Genetics</a:t>
            </a:r>
            <a:endParaRPr lang="en-US" sz="2800" b="1" dirty="0"/>
          </a:p>
        </p:txBody>
      </p:sp>
      <p:grpSp>
        <p:nvGrpSpPr>
          <p:cNvPr id="625" name="Group 624"/>
          <p:cNvGrpSpPr/>
          <p:nvPr/>
        </p:nvGrpSpPr>
        <p:grpSpPr>
          <a:xfrm>
            <a:off x="2370287" y="2313650"/>
            <a:ext cx="1783080" cy="3425240"/>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626" name="Group 625"/>
          <p:cNvGrpSpPr/>
          <p:nvPr/>
        </p:nvGrpSpPr>
        <p:grpSpPr>
          <a:xfrm>
            <a:off x="5127939" y="2335146"/>
            <a:ext cx="1783080" cy="3425240"/>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727" name="Group 726"/>
          <p:cNvGrpSpPr/>
          <p:nvPr/>
        </p:nvGrpSpPr>
        <p:grpSpPr>
          <a:xfrm>
            <a:off x="7885591" y="2337026"/>
            <a:ext cx="1783080" cy="3425240"/>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828" name="Group 827"/>
          <p:cNvGrpSpPr/>
          <p:nvPr/>
        </p:nvGrpSpPr>
        <p:grpSpPr>
          <a:xfrm>
            <a:off x="13400893" y="2179098"/>
            <a:ext cx="1783080" cy="3425240"/>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929" name="Group 928"/>
          <p:cNvGrpSpPr/>
          <p:nvPr/>
        </p:nvGrpSpPr>
        <p:grpSpPr>
          <a:xfrm>
            <a:off x="10643243" y="2309318"/>
            <a:ext cx="1783080" cy="3425240"/>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32" name="Group 31"/>
          <p:cNvGrpSpPr/>
          <p:nvPr/>
        </p:nvGrpSpPr>
        <p:grpSpPr>
          <a:xfrm>
            <a:off x="3501296" y="2502678"/>
            <a:ext cx="10609378" cy="1503459"/>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1" name="Oval 600"/>
            <p:cNvSpPr/>
            <p:nvPr/>
          </p:nvSpPr>
          <p:spPr>
            <a:xfrm>
              <a:off x="12174783" y="267700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Arrow Connector 5"/>
            <p:cNvCxnSpPr>
              <a:stCxn id="2" idx="6"/>
              <a:endCxn id="709" idx="1"/>
            </p:cNvCxnSpPr>
            <p:nvPr/>
          </p:nvCxnSpPr>
          <p:spPr>
            <a:xfrm>
              <a:off x="3042678" y="2639837"/>
              <a:ext cx="916861"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792" idx="1"/>
              <a:endCxn id="547" idx="3"/>
            </p:cNvCxnSpPr>
            <p:nvPr/>
          </p:nvCxnSpPr>
          <p:spPr>
            <a:xfrm flipH="1" flipV="1">
              <a:off x="2984967" y="3753830"/>
              <a:ext cx="3732224" cy="16053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813" idx="1"/>
              <a:endCxn id="596" idx="6"/>
            </p:cNvCxnSpPr>
            <p:nvPr/>
          </p:nvCxnSpPr>
          <p:spPr>
            <a:xfrm flipH="1">
              <a:off x="4611610" y="2954246"/>
              <a:ext cx="2105581" cy="1352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endCxn id="600" idx="2"/>
            </p:cNvCxnSpPr>
            <p:nvPr/>
          </p:nvCxnSpPr>
          <p:spPr>
            <a:xfrm flipV="1">
              <a:off x="7412485" y="2960616"/>
              <a:ext cx="2019136" cy="87796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1015" idx="1"/>
              <a:endCxn id="597" idx="6"/>
            </p:cNvCxnSpPr>
            <p:nvPr/>
          </p:nvCxnSpPr>
          <p:spPr>
            <a:xfrm flipH="1">
              <a:off x="7369262" y="2926538"/>
              <a:ext cx="2105581" cy="61245"/>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p:cNvCxnSpPr>
            <p:nvPr/>
          </p:nvCxnSpPr>
          <p:spPr>
            <a:xfrm flipH="1">
              <a:off x="7380603" y="3815251"/>
              <a:ext cx="2048952" cy="10536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endCxn id="600" idx="6"/>
            </p:cNvCxnSpPr>
            <p:nvPr/>
          </p:nvCxnSpPr>
          <p:spPr>
            <a:xfrm flipH="1">
              <a:off x="10141402" y="2906519"/>
              <a:ext cx="2033381" cy="540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11" name="Straight Arrow Connector 610"/>
            <p:cNvCxnSpPr>
              <a:stCxn id="610" idx="2"/>
              <a:endCxn id="1013" idx="1"/>
            </p:cNvCxnSpPr>
            <p:nvPr/>
          </p:nvCxnSpPr>
          <p:spPr>
            <a:xfrm flipH="1" flipV="1">
              <a:off x="10069203" y="3063698"/>
              <a:ext cx="2163290" cy="78861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6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24F6FC-1B85-7744-A63F-3755E32403A6}"/>
              </a:ext>
            </a:extLst>
          </p:cNvPr>
          <p:cNvSpPr>
            <a:spLocks noGrp="1"/>
          </p:cNvSpPr>
          <p:nvPr>
            <p:ph type="title"/>
          </p:nvPr>
        </p:nvSpPr>
        <p:spPr/>
        <p:txBody>
          <a:bodyPr/>
          <a:lstStyle/>
          <a:p>
            <a:r>
              <a:rPr lang="en-US" dirty="0"/>
              <a:t>Healthcare Network Graph</a:t>
            </a:r>
          </a:p>
        </p:txBody>
      </p:sp>
      <p:sp>
        <p:nvSpPr>
          <p:cNvPr id="6" name="Slide Number Placeholder 5">
            <a:extLst>
              <a:ext uri="{FF2B5EF4-FFF2-40B4-BE49-F238E27FC236}">
                <a16:creationId xmlns:a16="http://schemas.microsoft.com/office/drawing/2014/main" id="{5691EF31-D3EC-5D42-87AD-F76615774050}"/>
              </a:ext>
            </a:extLst>
          </p:cNvPr>
          <p:cNvSpPr>
            <a:spLocks noGrp="1"/>
          </p:cNvSpPr>
          <p:nvPr>
            <p:ph type="sldNum" sz="quarter" idx="12"/>
          </p:nvPr>
        </p:nvSpPr>
        <p:spPr/>
        <p:txBody>
          <a:bodyPr/>
          <a:lstStyle/>
          <a:p>
            <a:fld id="{3310D8EA-3107-4873-B9AB-DD7D3E79053A}" type="slidenum">
              <a:rPr lang="en-US" smtClean="0"/>
              <a:t>16</a:t>
            </a:fld>
            <a:endParaRPr lang="en-US"/>
          </a:p>
        </p:txBody>
      </p:sp>
      <p:sp>
        <p:nvSpPr>
          <p:cNvPr id="5" name="Footer Placeholder 4">
            <a:extLst>
              <a:ext uri="{FF2B5EF4-FFF2-40B4-BE49-F238E27FC236}">
                <a16:creationId xmlns:a16="http://schemas.microsoft.com/office/drawing/2014/main" id="{4484B533-BC9B-A94E-8C37-5BF0ADB8F8E3}"/>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475136FA-1101-EA47-8B1C-411A19437119}"/>
              </a:ext>
            </a:extLst>
          </p:cNvPr>
          <p:cNvPicPr>
            <a:picLocks noChangeAspect="1"/>
          </p:cNvPicPr>
          <p:nvPr/>
        </p:nvPicPr>
        <p:blipFill>
          <a:blip r:embed="rId3"/>
          <a:stretch>
            <a:fillRect/>
          </a:stretch>
        </p:blipFill>
        <p:spPr>
          <a:xfrm>
            <a:off x="2482850" y="1823487"/>
            <a:ext cx="12611100" cy="7442200"/>
          </a:xfrm>
          <a:prstGeom prst="rect">
            <a:avLst/>
          </a:prstGeom>
        </p:spPr>
      </p:pic>
    </p:spTree>
    <p:extLst>
      <p:ext uri="{BB962C8B-B14F-4D97-AF65-F5344CB8AC3E}">
        <p14:creationId xmlns:p14="http://schemas.microsoft.com/office/powerpoint/2010/main" val="19907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240C78-F6FD-4A4F-AA1C-CAA37AF0B44C}"/>
              </a:ext>
            </a:extLst>
          </p:cNvPr>
          <p:cNvSpPr/>
          <p:nvPr/>
        </p:nvSpPr>
        <p:spPr>
          <a:xfrm>
            <a:off x="4195850" y="1957137"/>
            <a:ext cx="12151056" cy="26890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62" name="Oval 861"/>
          <p:cNvSpPr/>
          <p:nvPr/>
        </p:nvSpPr>
        <p:spPr>
          <a:xfrm>
            <a:off x="10751171" y="2279165"/>
            <a:ext cx="3150274" cy="226555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1" name="Oval 860"/>
          <p:cNvSpPr/>
          <p:nvPr/>
        </p:nvSpPr>
        <p:spPr>
          <a:xfrm>
            <a:off x="6916197" y="2167406"/>
            <a:ext cx="3442046" cy="230576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7" name="Oval 726"/>
          <p:cNvSpPr/>
          <p:nvPr/>
        </p:nvSpPr>
        <p:spPr>
          <a:xfrm>
            <a:off x="2644757" y="4844433"/>
            <a:ext cx="11613683" cy="240578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 name="Title 1"/>
          <p:cNvSpPr>
            <a:spLocks noGrp="1"/>
          </p:cNvSpPr>
          <p:nvPr>
            <p:ph type="title"/>
          </p:nvPr>
        </p:nvSpPr>
        <p:spPr>
          <a:xfrm>
            <a:off x="620151" y="765382"/>
            <a:ext cx="12592091" cy="804877"/>
          </a:xfrm>
        </p:spPr>
        <p:txBody>
          <a:bodyPr/>
          <a:lstStyle/>
          <a:p>
            <a:r>
              <a:rPr lang="en-US" dirty="0"/>
              <a:t>The Enterprise Knowledge Graph For Healthcare</a:t>
            </a:r>
          </a:p>
        </p:txBody>
      </p:sp>
      <p:sp>
        <p:nvSpPr>
          <p:cNvPr id="3" name="Text Placeholder 2"/>
          <p:cNvSpPr>
            <a:spLocks noGrp="1"/>
          </p:cNvSpPr>
          <p:nvPr>
            <p:ph type="body" idx="1"/>
          </p:nvPr>
        </p:nvSpPr>
        <p:spPr>
          <a:xfrm>
            <a:off x="1522528" y="7538709"/>
            <a:ext cx="15485870" cy="1506592"/>
          </a:xfrm>
        </p:spPr>
        <p:txBody>
          <a:bodyPr/>
          <a:lstStyle/>
          <a:p>
            <a:r>
              <a:rPr lang="en-US" sz="2400" dirty="0"/>
              <a:t>Similar to a “Data Lake” but where all the data is connected and secured by role-based access control</a:t>
            </a:r>
          </a:p>
          <a:p>
            <a:r>
              <a:rPr lang="en-US" sz="2400" dirty="0"/>
              <a:t>All queries can access the Open Public Data like the UMLS graph</a:t>
            </a:r>
          </a:p>
          <a:p>
            <a:r>
              <a:rPr lang="en-US" sz="2400" dirty="0"/>
              <a:t>Graph queries can access Member Population A or B but not both</a:t>
            </a:r>
          </a:p>
        </p:txBody>
      </p:sp>
      <p:sp>
        <p:nvSpPr>
          <p:cNvPr id="4" name="Slide Number Placeholder 3"/>
          <p:cNvSpPr>
            <a:spLocks noGrp="1"/>
          </p:cNvSpPr>
          <p:nvPr>
            <p:ph type="sldNum" idx="12"/>
          </p:nvPr>
        </p:nvSpPr>
        <p:spPr/>
        <p:txBody>
          <a:bodyPr/>
          <a:lstStyle/>
          <a:p>
            <a:fld id="{00000000-1234-1234-1234-123412341234}" type="slidenum">
              <a:rPr lang="en" smtClean="0"/>
              <a:pPr/>
              <a:t>17</a:t>
            </a:fld>
            <a:endParaRPr lang="en"/>
          </a:p>
        </p:txBody>
      </p:sp>
      <p:sp>
        <p:nvSpPr>
          <p:cNvPr id="6" name="Oval 5"/>
          <p:cNvSpPr/>
          <p:nvPr/>
        </p:nvSpPr>
        <p:spPr>
          <a:xfrm>
            <a:off x="9724557" y="516867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 name="Oval 6"/>
          <p:cNvSpPr/>
          <p:nvPr/>
        </p:nvSpPr>
        <p:spPr>
          <a:xfrm>
            <a:off x="10285006" y="556797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 name="Straight Arrow Connector 7"/>
          <p:cNvCxnSpPr>
            <a:endCxn id="16" idx="1"/>
          </p:cNvCxnSpPr>
          <p:nvPr/>
        </p:nvCxnSpPr>
        <p:spPr>
          <a:xfrm>
            <a:off x="9938158" y="5354768"/>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422597" y="561410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 name="Oval 9"/>
          <p:cNvSpPr/>
          <p:nvPr/>
        </p:nvSpPr>
        <p:spPr>
          <a:xfrm>
            <a:off x="9885562" y="615415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1" name="Straight Arrow Connector 10"/>
          <p:cNvCxnSpPr>
            <a:stCxn id="20" idx="5"/>
            <a:endCxn id="21" idx="1"/>
          </p:cNvCxnSpPr>
          <p:nvPr/>
        </p:nvCxnSpPr>
        <p:spPr>
          <a:xfrm>
            <a:off x="9636196" y="5800194"/>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77853" y="60787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 name="Oval 12"/>
          <p:cNvSpPr/>
          <p:nvPr/>
        </p:nvSpPr>
        <p:spPr>
          <a:xfrm>
            <a:off x="9265463" y="652258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4" name="Straight Arrow Connector 13"/>
          <p:cNvCxnSpPr>
            <a:endCxn id="21" idx="2"/>
          </p:cNvCxnSpPr>
          <p:nvPr/>
        </p:nvCxnSpPr>
        <p:spPr>
          <a:xfrm>
            <a:off x="9328101" y="618780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0" idx="6"/>
            <a:endCxn id="16" idx="2"/>
          </p:cNvCxnSpPr>
          <p:nvPr/>
        </p:nvCxnSpPr>
        <p:spPr>
          <a:xfrm flipV="1">
            <a:off x="9672843" y="5676986"/>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04561" y="597007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8" name="Straight Arrow Connector 17"/>
          <p:cNvCxnSpPr>
            <a:stCxn id="16" idx="3"/>
            <a:endCxn id="21" idx="7"/>
          </p:cNvCxnSpPr>
          <p:nvPr/>
        </p:nvCxnSpPr>
        <p:spPr>
          <a:xfrm flipH="1">
            <a:off x="10099162" y="5754068"/>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849681" y="66315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0" name="Straight Arrow Connector 19"/>
          <p:cNvCxnSpPr>
            <a:endCxn id="21" idx="4"/>
          </p:cNvCxnSpPr>
          <p:nvPr/>
        </p:nvCxnSpPr>
        <p:spPr>
          <a:xfrm flipV="1">
            <a:off x="9974806" y="637217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0063281" y="6156162"/>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5"/>
          </p:cNvCxnSpPr>
          <p:nvPr/>
        </p:nvCxnSpPr>
        <p:spPr>
          <a:xfrm flipH="1" flipV="1">
            <a:off x="10498605" y="5754068"/>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162624" y="594875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4" name="Oval 23"/>
          <p:cNvSpPr/>
          <p:nvPr/>
        </p:nvSpPr>
        <p:spPr>
          <a:xfrm>
            <a:off x="6635044" y="580085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7" name="Oval 26"/>
          <p:cNvSpPr/>
          <p:nvPr/>
        </p:nvSpPr>
        <p:spPr>
          <a:xfrm>
            <a:off x="5706947" y="558995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8" name="Straight Arrow Connector 27"/>
          <p:cNvCxnSpPr>
            <a:stCxn id="36" idx="2"/>
            <a:endCxn id="27" idx="6"/>
          </p:cNvCxnSpPr>
          <p:nvPr/>
        </p:nvCxnSpPr>
        <p:spPr>
          <a:xfrm flipH="1">
            <a:off x="5957194" y="566034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109974" y="564683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 name="Oval 29"/>
          <p:cNvSpPr/>
          <p:nvPr/>
        </p:nvSpPr>
        <p:spPr>
          <a:xfrm>
            <a:off x="5487361" y="59844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 name="Straight Arrow Connector 30"/>
          <p:cNvCxnSpPr>
            <a:stCxn id="29" idx="6"/>
            <a:endCxn id="27" idx="2"/>
          </p:cNvCxnSpPr>
          <p:nvPr/>
        </p:nvCxnSpPr>
        <p:spPr>
          <a:xfrm flipV="1">
            <a:off x="5360220" y="5698961"/>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5"/>
            <a:endCxn id="30" idx="1"/>
          </p:cNvCxnSpPr>
          <p:nvPr/>
        </p:nvCxnSpPr>
        <p:spPr>
          <a:xfrm>
            <a:off x="5323573" y="583292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12377" y="630828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6" name="Oval 35"/>
          <p:cNvSpPr/>
          <p:nvPr/>
        </p:nvSpPr>
        <p:spPr>
          <a:xfrm>
            <a:off x="6183933" y="555133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7" name="Straight Arrow Connector 36"/>
          <p:cNvCxnSpPr>
            <a:stCxn id="34" idx="1"/>
            <a:endCxn id="30" idx="5"/>
          </p:cNvCxnSpPr>
          <p:nvPr/>
        </p:nvCxnSpPr>
        <p:spPr>
          <a:xfrm flipH="1" flipV="1">
            <a:off x="5700960" y="6170511"/>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1"/>
            <a:endCxn id="27" idx="5"/>
          </p:cNvCxnSpPr>
          <p:nvPr/>
        </p:nvCxnSpPr>
        <p:spPr>
          <a:xfrm flipH="1" flipV="1">
            <a:off x="5920545" y="5776041"/>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1190" y="641672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2" name="Oval 41"/>
          <p:cNvSpPr/>
          <p:nvPr/>
        </p:nvSpPr>
        <p:spPr>
          <a:xfrm>
            <a:off x="8289546" y="536204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3" name="Straight Arrow Connector 42"/>
          <p:cNvCxnSpPr>
            <a:stCxn id="23" idx="4"/>
            <a:endCxn id="41" idx="1"/>
          </p:cNvCxnSpPr>
          <p:nvPr/>
        </p:nvCxnSpPr>
        <p:spPr>
          <a:xfrm>
            <a:off x="6287748" y="6166774"/>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7557432" y="540817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5" name="Oval 44"/>
          <p:cNvSpPr/>
          <p:nvPr/>
        </p:nvSpPr>
        <p:spPr>
          <a:xfrm>
            <a:off x="7890102" y="594822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p:cNvCxnSpPr>
            <a:stCxn id="44" idx="5"/>
          </p:cNvCxnSpPr>
          <p:nvPr/>
        </p:nvCxnSpPr>
        <p:spPr>
          <a:xfrm>
            <a:off x="7771032" y="5594261"/>
            <a:ext cx="160855" cy="40121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7082394" y="58728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8" name="Oval 47"/>
          <p:cNvSpPr/>
          <p:nvPr/>
        </p:nvSpPr>
        <p:spPr>
          <a:xfrm>
            <a:off x="7270003" y="63166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9" name="Straight Arrow Connector 48"/>
          <p:cNvCxnSpPr/>
          <p:nvPr/>
        </p:nvCxnSpPr>
        <p:spPr>
          <a:xfrm>
            <a:off x="7332641" y="598187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295992" y="6058956"/>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4" idx="6"/>
          </p:cNvCxnSpPr>
          <p:nvPr/>
        </p:nvCxnSpPr>
        <p:spPr>
          <a:xfrm flipV="1">
            <a:off x="7807679" y="5471055"/>
            <a:ext cx="481867"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609101" y="576414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3" name="Straight Arrow Connector 52"/>
          <p:cNvCxnSpPr/>
          <p:nvPr/>
        </p:nvCxnSpPr>
        <p:spPr>
          <a:xfrm flipH="1">
            <a:off x="8103702" y="554813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854221" y="64256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5" name="Straight Arrow Connector 54"/>
          <p:cNvCxnSpPr/>
          <p:nvPr/>
        </p:nvCxnSpPr>
        <p:spPr>
          <a:xfrm flipV="1">
            <a:off x="7979346" y="616623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067822" y="595023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8503146" y="5548136"/>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24" idx="2"/>
            <a:endCxn id="23" idx="6"/>
          </p:cNvCxnSpPr>
          <p:nvPr/>
        </p:nvCxnSpPr>
        <p:spPr>
          <a:xfrm flipH="1">
            <a:off x="6412873" y="5909867"/>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34" idx="7"/>
            <a:endCxn id="23" idx="3"/>
          </p:cNvCxnSpPr>
          <p:nvPr/>
        </p:nvCxnSpPr>
        <p:spPr>
          <a:xfrm flipV="1">
            <a:off x="6125975" y="6134847"/>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 idx="1"/>
            <a:endCxn id="36" idx="5"/>
          </p:cNvCxnSpPr>
          <p:nvPr/>
        </p:nvCxnSpPr>
        <p:spPr>
          <a:xfrm flipH="1" flipV="1">
            <a:off x="6397534" y="5737427"/>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693" idx="2"/>
            <a:endCxn id="36" idx="6"/>
          </p:cNvCxnSpPr>
          <p:nvPr/>
        </p:nvCxnSpPr>
        <p:spPr>
          <a:xfrm flipH="1">
            <a:off x="6434179" y="5525290"/>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a:stCxn id="34" idx="6"/>
            <a:endCxn id="41" idx="2"/>
          </p:cNvCxnSpPr>
          <p:nvPr/>
        </p:nvCxnSpPr>
        <p:spPr>
          <a:xfrm>
            <a:off x="6162624" y="6417290"/>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 idx="6"/>
            <a:endCxn id="47" idx="2"/>
          </p:cNvCxnSpPr>
          <p:nvPr/>
        </p:nvCxnSpPr>
        <p:spPr>
          <a:xfrm>
            <a:off x="6885290" y="5909868"/>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41" idx="6"/>
            <a:endCxn id="48" idx="2"/>
          </p:cNvCxnSpPr>
          <p:nvPr/>
        </p:nvCxnSpPr>
        <p:spPr>
          <a:xfrm flipV="1">
            <a:off x="6841437" y="6425666"/>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54" idx="2"/>
            <a:endCxn id="48" idx="6"/>
          </p:cNvCxnSpPr>
          <p:nvPr/>
        </p:nvCxnSpPr>
        <p:spPr>
          <a:xfrm flipH="1" flipV="1">
            <a:off x="7520250" y="642566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8639069" y="636938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7" name="Straight Arrow Connector 276"/>
          <p:cNvCxnSpPr>
            <a:stCxn id="54" idx="6"/>
            <a:endCxn id="276" idx="2"/>
          </p:cNvCxnSpPr>
          <p:nvPr/>
        </p:nvCxnSpPr>
        <p:spPr>
          <a:xfrm flipV="1">
            <a:off x="8104469" y="6478391"/>
            <a:ext cx="534600" cy="56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42" idx="6"/>
            <a:endCxn id="9" idx="1"/>
          </p:cNvCxnSpPr>
          <p:nvPr/>
        </p:nvCxnSpPr>
        <p:spPr>
          <a:xfrm>
            <a:off x="8539792" y="5471057"/>
            <a:ext cx="919452" cy="1749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52" idx="6"/>
            <a:endCxn id="9" idx="2"/>
          </p:cNvCxnSpPr>
          <p:nvPr/>
        </p:nvCxnSpPr>
        <p:spPr>
          <a:xfrm flipV="1">
            <a:off x="8859348" y="5723112"/>
            <a:ext cx="563249" cy="1500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stCxn id="6" idx="3"/>
            <a:endCxn id="9" idx="7"/>
          </p:cNvCxnSpPr>
          <p:nvPr/>
        </p:nvCxnSpPr>
        <p:spPr>
          <a:xfrm flipH="1">
            <a:off x="9636198" y="5354768"/>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9" idx="3"/>
            <a:endCxn id="12" idx="0"/>
          </p:cNvCxnSpPr>
          <p:nvPr/>
        </p:nvCxnSpPr>
        <p:spPr>
          <a:xfrm flipH="1">
            <a:off x="9202976" y="5800194"/>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276" idx="7"/>
            <a:endCxn id="12" idx="3"/>
          </p:cNvCxnSpPr>
          <p:nvPr/>
        </p:nvCxnSpPr>
        <p:spPr>
          <a:xfrm flipV="1">
            <a:off x="8852668" y="6264885"/>
            <a:ext cx="261833" cy="1364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276" idx="6"/>
            <a:endCxn id="13" idx="2"/>
          </p:cNvCxnSpPr>
          <p:nvPr/>
        </p:nvCxnSpPr>
        <p:spPr>
          <a:xfrm>
            <a:off x="8889316" y="6478391"/>
            <a:ext cx="376147" cy="1532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13" idx="6"/>
            <a:endCxn id="19" idx="2"/>
          </p:cNvCxnSpPr>
          <p:nvPr/>
        </p:nvCxnSpPr>
        <p:spPr>
          <a:xfrm>
            <a:off x="9515710" y="663159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0" name="Oval 299"/>
          <p:cNvSpPr/>
          <p:nvPr/>
        </p:nvSpPr>
        <p:spPr>
          <a:xfrm>
            <a:off x="11788568" y="519015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1" name="Oval 300"/>
          <p:cNvSpPr/>
          <p:nvPr/>
        </p:nvSpPr>
        <p:spPr>
          <a:xfrm>
            <a:off x="12349017" y="558945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2" name="Straight Arrow Connector 301"/>
          <p:cNvCxnSpPr>
            <a:stCxn id="300" idx="5"/>
            <a:endCxn id="301" idx="1"/>
          </p:cNvCxnSpPr>
          <p:nvPr/>
        </p:nvCxnSpPr>
        <p:spPr>
          <a:xfrm>
            <a:off x="12002169" y="537624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3" name="Oval 302"/>
          <p:cNvSpPr/>
          <p:nvPr/>
        </p:nvSpPr>
        <p:spPr>
          <a:xfrm>
            <a:off x="11486608" y="56355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4" name="Oval 303"/>
          <p:cNvSpPr/>
          <p:nvPr/>
        </p:nvSpPr>
        <p:spPr>
          <a:xfrm>
            <a:off x="11949573" y="61756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5" name="Straight Arrow Connector 304"/>
          <p:cNvCxnSpPr>
            <a:endCxn id="319" idx="1"/>
          </p:cNvCxnSpPr>
          <p:nvPr/>
        </p:nvCxnSpPr>
        <p:spPr>
          <a:xfrm>
            <a:off x="11700207" y="5821670"/>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6" name="Oval 305"/>
          <p:cNvSpPr/>
          <p:nvPr/>
        </p:nvSpPr>
        <p:spPr>
          <a:xfrm>
            <a:off x="11141864" y="61002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7" name="Oval 306"/>
          <p:cNvSpPr/>
          <p:nvPr/>
        </p:nvSpPr>
        <p:spPr>
          <a:xfrm>
            <a:off x="11329474" y="654406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8" name="Straight Arrow Connector 307"/>
          <p:cNvCxnSpPr>
            <a:endCxn id="319" idx="2"/>
          </p:cNvCxnSpPr>
          <p:nvPr/>
        </p:nvCxnSpPr>
        <p:spPr>
          <a:xfrm>
            <a:off x="11392111" y="6209283"/>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endCxn id="314" idx="2"/>
          </p:cNvCxnSpPr>
          <p:nvPr/>
        </p:nvCxnSpPr>
        <p:spPr>
          <a:xfrm flipV="1">
            <a:off x="11736854" y="569846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Oval 309"/>
          <p:cNvSpPr/>
          <p:nvPr/>
        </p:nvSpPr>
        <p:spPr>
          <a:xfrm>
            <a:off x="12668572" y="599155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1" name="Straight Arrow Connector 310"/>
          <p:cNvCxnSpPr>
            <a:stCxn id="314" idx="3"/>
            <a:endCxn id="319" idx="7"/>
          </p:cNvCxnSpPr>
          <p:nvPr/>
        </p:nvCxnSpPr>
        <p:spPr>
          <a:xfrm flipH="1">
            <a:off x="12163173" y="577554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Oval 311"/>
          <p:cNvSpPr/>
          <p:nvPr/>
        </p:nvSpPr>
        <p:spPr>
          <a:xfrm>
            <a:off x="11913692" y="66530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3" name="Straight Arrow Connector 312"/>
          <p:cNvCxnSpPr>
            <a:endCxn id="319" idx="4"/>
          </p:cNvCxnSpPr>
          <p:nvPr/>
        </p:nvCxnSpPr>
        <p:spPr>
          <a:xfrm flipV="1">
            <a:off x="12038817" y="639364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flipV="1">
            <a:off x="12127292" y="617763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endCxn id="314" idx="5"/>
          </p:cNvCxnSpPr>
          <p:nvPr/>
        </p:nvCxnSpPr>
        <p:spPr>
          <a:xfrm flipH="1" flipV="1">
            <a:off x="12562616" y="5775545"/>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04" idx="3"/>
            <a:endCxn id="307" idx="7"/>
          </p:cNvCxnSpPr>
          <p:nvPr/>
        </p:nvCxnSpPr>
        <p:spPr>
          <a:xfrm flipH="1">
            <a:off x="11700209" y="5376244"/>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307" idx="3"/>
            <a:endCxn id="310" idx="0"/>
          </p:cNvCxnSpPr>
          <p:nvPr/>
        </p:nvCxnSpPr>
        <p:spPr>
          <a:xfrm flipH="1">
            <a:off x="11266987" y="582167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311" idx="6"/>
            <a:endCxn id="317" idx="2"/>
          </p:cNvCxnSpPr>
          <p:nvPr/>
        </p:nvCxnSpPr>
        <p:spPr>
          <a:xfrm>
            <a:off x="11579721" y="665307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p:cNvCxnSpPr>
            <a:endCxn id="717" idx="2"/>
          </p:cNvCxnSpPr>
          <p:nvPr/>
        </p:nvCxnSpPr>
        <p:spPr>
          <a:xfrm flipV="1">
            <a:off x="10108073" y="6541713"/>
            <a:ext cx="525631" cy="2052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8" name="Straight Arrow Connector 627"/>
          <p:cNvCxnSpPr>
            <a:stCxn id="17" idx="6"/>
            <a:endCxn id="306" idx="2"/>
          </p:cNvCxnSpPr>
          <p:nvPr/>
        </p:nvCxnSpPr>
        <p:spPr>
          <a:xfrm>
            <a:off x="10854807" y="6079081"/>
            <a:ext cx="287056" cy="1302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Straight Arrow Connector 631"/>
          <p:cNvCxnSpPr>
            <a:stCxn id="7" idx="6"/>
            <a:endCxn id="706" idx="2"/>
          </p:cNvCxnSpPr>
          <p:nvPr/>
        </p:nvCxnSpPr>
        <p:spPr>
          <a:xfrm>
            <a:off x="10535254" y="5676987"/>
            <a:ext cx="406821" cy="4322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p:cNvCxnSpPr>
            <a:endCxn id="704" idx="6"/>
          </p:cNvCxnSpPr>
          <p:nvPr/>
        </p:nvCxnSpPr>
        <p:spPr>
          <a:xfrm flipH="1" flipV="1">
            <a:off x="11242854" y="5301806"/>
            <a:ext cx="533340"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8" name="Oval 637"/>
          <p:cNvSpPr/>
          <p:nvPr/>
        </p:nvSpPr>
        <p:spPr>
          <a:xfrm>
            <a:off x="4446096" y="6023883"/>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39" name="Oval 638"/>
          <p:cNvSpPr/>
          <p:nvPr/>
        </p:nvSpPr>
        <p:spPr>
          <a:xfrm>
            <a:off x="3990418" y="56650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0" name="Straight Arrow Connector 639"/>
          <p:cNvCxnSpPr/>
          <p:nvPr/>
        </p:nvCxnSpPr>
        <p:spPr>
          <a:xfrm flipH="1">
            <a:off x="4240665" y="5735474"/>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p:cNvSpPr/>
          <p:nvPr/>
        </p:nvSpPr>
        <p:spPr>
          <a:xfrm>
            <a:off x="3393445" y="572196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2" name="Oval 641"/>
          <p:cNvSpPr/>
          <p:nvPr/>
        </p:nvSpPr>
        <p:spPr>
          <a:xfrm>
            <a:off x="3770832" y="60595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3" name="Straight Arrow Connector 642"/>
          <p:cNvCxnSpPr/>
          <p:nvPr/>
        </p:nvCxnSpPr>
        <p:spPr>
          <a:xfrm flipV="1">
            <a:off x="3643691" y="5774088"/>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p:cNvCxnSpPr/>
          <p:nvPr/>
        </p:nvCxnSpPr>
        <p:spPr>
          <a:xfrm>
            <a:off x="3607045" y="5908052"/>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5" name="Oval 644"/>
          <p:cNvSpPr/>
          <p:nvPr/>
        </p:nvSpPr>
        <p:spPr>
          <a:xfrm>
            <a:off x="4195849" y="638340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6" name="Oval 645"/>
          <p:cNvSpPr/>
          <p:nvPr/>
        </p:nvSpPr>
        <p:spPr>
          <a:xfrm>
            <a:off x="4467404" y="562646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7" name="Straight Arrow Connector 646"/>
          <p:cNvCxnSpPr/>
          <p:nvPr/>
        </p:nvCxnSpPr>
        <p:spPr>
          <a:xfrm flipH="1" flipV="1">
            <a:off x="3984431" y="6245638"/>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H="1" flipV="1">
            <a:off x="4204017" y="5851168"/>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a:stCxn id="668" idx="7"/>
          </p:cNvCxnSpPr>
          <p:nvPr/>
        </p:nvCxnSpPr>
        <p:spPr>
          <a:xfrm flipV="1">
            <a:off x="5109087" y="6107309"/>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a:stCxn id="29" idx="3"/>
          </p:cNvCxnSpPr>
          <p:nvPr/>
        </p:nvCxnSpPr>
        <p:spPr>
          <a:xfrm flipH="1">
            <a:off x="4696344" y="5832923"/>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V="1">
            <a:off x="4409447" y="6209974"/>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a:stCxn id="29" idx="2"/>
          </p:cNvCxnSpPr>
          <p:nvPr/>
        </p:nvCxnSpPr>
        <p:spPr>
          <a:xfrm flipH="1">
            <a:off x="4681006" y="5755842"/>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a:endCxn id="668" idx="2"/>
          </p:cNvCxnSpPr>
          <p:nvPr/>
        </p:nvCxnSpPr>
        <p:spPr>
          <a:xfrm>
            <a:off x="4446097" y="6492417"/>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8" name="Oval 667"/>
          <p:cNvSpPr/>
          <p:nvPr/>
        </p:nvSpPr>
        <p:spPr>
          <a:xfrm>
            <a:off x="4895489" y="650735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71" name="Oval 670"/>
          <p:cNvSpPr/>
          <p:nvPr/>
        </p:nvSpPr>
        <p:spPr>
          <a:xfrm>
            <a:off x="5466494" y="646698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2" name="Straight Arrow Connector 671"/>
          <p:cNvCxnSpPr>
            <a:stCxn id="671" idx="0"/>
            <a:endCxn id="30" idx="4"/>
          </p:cNvCxnSpPr>
          <p:nvPr/>
        </p:nvCxnSpPr>
        <p:spPr>
          <a:xfrm flipV="1">
            <a:off x="5591618" y="6202438"/>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5" name="Oval 674"/>
          <p:cNvSpPr/>
          <p:nvPr/>
        </p:nvSpPr>
        <p:spPr>
          <a:xfrm>
            <a:off x="5198450" y="51924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7" name="Straight Arrow Connector 676"/>
          <p:cNvCxnSpPr/>
          <p:nvPr/>
        </p:nvCxnSpPr>
        <p:spPr>
          <a:xfrm>
            <a:off x="5418264" y="5374111"/>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0" name="Oval 679"/>
          <p:cNvSpPr/>
          <p:nvPr/>
        </p:nvSpPr>
        <p:spPr>
          <a:xfrm>
            <a:off x="5713048" y="517019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1" name="Straight Arrow Connector 680"/>
          <p:cNvCxnSpPr>
            <a:stCxn id="680" idx="4"/>
            <a:endCxn id="27" idx="0"/>
          </p:cNvCxnSpPr>
          <p:nvPr/>
        </p:nvCxnSpPr>
        <p:spPr>
          <a:xfrm flipH="1">
            <a:off x="5832070" y="5388208"/>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6" name="Oval 685"/>
          <p:cNvSpPr/>
          <p:nvPr/>
        </p:nvSpPr>
        <p:spPr>
          <a:xfrm>
            <a:off x="6100072" y="519826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7" name="Straight Arrow Connector 686"/>
          <p:cNvCxnSpPr>
            <a:stCxn id="686" idx="3"/>
            <a:endCxn id="27" idx="7"/>
          </p:cNvCxnSpPr>
          <p:nvPr/>
        </p:nvCxnSpPr>
        <p:spPr>
          <a:xfrm flipH="1">
            <a:off x="5920546" y="5384353"/>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3" name="Oval 692"/>
          <p:cNvSpPr/>
          <p:nvPr/>
        </p:nvSpPr>
        <p:spPr>
          <a:xfrm>
            <a:off x="6878002" y="541628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97" name="Straight Arrow Connector 696"/>
          <p:cNvCxnSpPr>
            <a:stCxn id="693" idx="6"/>
            <a:endCxn id="44" idx="2"/>
          </p:cNvCxnSpPr>
          <p:nvPr/>
        </p:nvCxnSpPr>
        <p:spPr>
          <a:xfrm flipV="1">
            <a:off x="7128251" y="5517180"/>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4" name="Oval 703"/>
          <p:cNvSpPr/>
          <p:nvPr/>
        </p:nvSpPr>
        <p:spPr>
          <a:xfrm>
            <a:off x="10992607" y="519279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06" name="Oval 705"/>
          <p:cNvSpPr/>
          <p:nvPr/>
        </p:nvSpPr>
        <p:spPr>
          <a:xfrm>
            <a:off x="10942074" y="561120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07" name="Straight Arrow Connector 706"/>
          <p:cNvCxnSpPr>
            <a:stCxn id="7" idx="7"/>
            <a:endCxn id="704" idx="2"/>
          </p:cNvCxnSpPr>
          <p:nvPr/>
        </p:nvCxnSpPr>
        <p:spPr>
          <a:xfrm flipV="1">
            <a:off x="10498607" y="5301806"/>
            <a:ext cx="494001" cy="29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a:stCxn id="706" idx="6"/>
            <a:endCxn id="303" idx="2"/>
          </p:cNvCxnSpPr>
          <p:nvPr/>
        </p:nvCxnSpPr>
        <p:spPr>
          <a:xfrm>
            <a:off x="11192321" y="572020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 name="Oval 716"/>
          <p:cNvSpPr/>
          <p:nvPr/>
        </p:nvSpPr>
        <p:spPr>
          <a:xfrm>
            <a:off x="10633703" y="643270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19" name="Straight Arrow Connector 718"/>
          <p:cNvCxnSpPr>
            <a:stCxn id="717" idx="6"/>
            <a:endCxn id="307" idx="2"/>
          </p:cNvCxnSpPr>
          <p:nvPr/>
        </p:nvCxnSpPr>
        <p:spPr>
          <a:xfrm>
            <a:off x="10883949" y="6541711"/>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2" name="Oval 721"/>
          <p:cNvSpPr/>
          <p:nvPr/>
        </p:nvSpPr>
        <p:spPr>
          <a:xfrm>
            <a:off x="10631439" y="68388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3" name="Straight Arrow Connector 722"/>
          <p:cNvCxnSpPr>
            <a:stCxn id="722" idx="0"/>
            <a:endCxn id="717" idx="4"/>
          </p:cNvCxnSpPr>
          <p:nvPr/>
        </p:nvCxnSpPr>
        <p:spPr>
          <a:xfrm flipV="1">
            <a:off x="10756561" y="6650718"/>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 name="TextBox 727"/>
          <p:cNvSpPr txBox="1"/>
          <p:nvPr/>
        </p:nvSpPr>
        <p:spPr>
          <a:xfrm flipH="1">
            <a:off x="612713" y="4678985"/>
            <a:ext cx="4194559" cy="1063176"/>
          </a:xfrm>
          <a:prstGeom prst="rect">
            <a:avLst/>
          </a:prstGeom>
          <a:noFill/>
        </p:spPr>
        <p:txBody>
          <a:bodyPr wrap="square" rtlCol="0">
            <a:spAutoFit/>
          </a:bodyPr>
          <a:lstStyle/>
          <a:p>
            <a:r>
              <a:rPr lang="en-US" sz="2103" dirty="0"/>
              <a:t>Open Linked Data Reference Data – UMLS </a:t>
            </a:r>
            <a:r>
              <a:rPr lang="en-US" sz="2103" b="1" dirty="0"/>
              <a:t>(Public)</a:t>
            </a:r>
          </a:p>
          <a:p>
            <a:r>
              <a:rPr lang="en-US" sz="2103" dirty="0"/>
              <a:t> </a:t>
            </a:r>
          </a:p>
        </p:txBody>
      </p:sp>
      <p:sp>
        <p:nvSpPr>
          <p:cNvPr id="729" name="Oval 728"/>
          <p:cNvSpPr/>
          <p:nvPr/>
        </p:nvSpPr>
        <p:spPr>
          <a:xfrm>
            <a:off x="12346030" y="254243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2906478" y="294173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2588746" y="2742412"/>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2044070" y="298785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2507035" y="352791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2257669" y="3173951"/>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1699326" y="345255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1886935" y="389634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1949573" y="3561564"/>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2294316" y="305074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3226034" y="33438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2720633" y="312782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2471154" y="400535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2596278" y="374592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2684754" y="352991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3120079" y="3127826"/>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2257669" y="2728525"/>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1824448" y="317395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2137182" y="400535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1284741" y="3414111"/>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1800316" y="2654086"/>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1550068" y="254507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1499536" y="296348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1749783" y="307248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1046750" y="32667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1523256" y="4005356"/>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1273009" y="392204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1171874" y="3484767"/>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3" name="Oval 772"/>
          <p:cNvSpPr/>
          <p:nvPr/>
        </p:nvSpPr>
        <p:spPr>
          <a:xfrm>
            <a:off x="9010149" y="244767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9570598" y="284697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9252865" y="2647649"/>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8708189" y="28930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9171154" y="343314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8921788" y="3079188"/>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8363445" y="33577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8551054" y="380158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8613692" y="3466801"/>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8958435" y="2955981"/>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9890153" y="324906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9384753" y="3033062"/>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9135273" y="39105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9260398" y="3651165"/>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9348873" y="3435156"/>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9784198" y="3033063"/>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8921788" y="2633762"/>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8488568" y="3079188"/>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8801302" y="3910592"/>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8076482" y="3543879"/>
            <a:ext cx="323611" cy="17220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8464435" y="2559324"/>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8214188" y="245031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8163655" y="28687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8413902" y="2977727"/>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7855283" y="369022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8105529" y="3799229"/>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7853020" y="409633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7978142" y="3908236"/>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p:cNvCxnSpPr>
            <a:stCxn id="755" idx="4"/>
            <a:endCxn id="704" idx="0"/>
          </p:cNvCxnSpPr>
          <p:nvPr/>
        </p:nvCxnSpPr>
        <p:spPr>
          <a:xfrm flipH="1">
            <a:off x="11117729" y="4140067"/>
            <a:ext cx="280402" cy="10527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p:cNvCxnSpPr>
            <a:stCxn id="741" idx="3"/>
            <a:endCxn id="300" idx="7"/>
          </p:cNvCxnSpPr>
          <p:nvPr/>
        </p:nvCxnSpPr>
        <p:spPr>
          <a:xfrm flipH="1">
            <a:off x="12002166" y="4191444"/>
            <a:ext cx="505634" cy="10306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Straight Arrow Connector 806"/>
          <p:cNvCxnSpPr>
            <a:stCxn id="736" idx="4"/>
            <a:endCxn id="706" idx="7"/>
          </p:cNvCxnSpPr>
          <p:nvPr/>
        </p:nvCxnSpPr>
        <p:spPr>
          <a:xfrm flipH="1">
            <a:off x="11155675" y="4114361"/>
            <a:ext cx="856385" cy="15287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0" name="Straight Arrow Connector 809"/>
          <p:cNvCxnSpPr>
            <a:stCxn id="741" idx="4"/>
            <a:endCxn id="301" idx="0"/>
          </p:cNvCxnSpPr>
          <p:nvPr/>
        </p:nvCxnSpPr>
        <p:spPr>
          <a:xfrm flipH="1">
            <a:off x="12474142" y="4223371"/>
            <a:ext cx="122137" cy="13660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p:cNvCxnSpPr>
            <a:stCxn id="799" idx="4"/>
            <a:endCxn id="42" idx="0"/>
          </p:cNvCxnSpPr>
          <p:nvPr/>
        </p:nvCxnSpPr>
        <p:spPr>
          <a:xfrm>
            <a:off x="7978142" y="4314350"/>
            <a:ext cx="436526" cy="10476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p:cNvCxnSpPr>
            <a:stCxn id="785" idx="4"/>
            <a:endCxn id="6" idx="1"/>
          </p:cNvCxnSpPr>
          <p:nvPr/>
        </p:nvCxnSpPr>
        <p:spPr>
          <a:xfrm>
            <a:off x="9260396" y="4128607"/>
            <a:ext cx="500809" cy="10719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1" name="Straight Arrow Connector 820"/>
          <p:cNvCxnSpPr>
            <a:stCxn id="780" idx="4"/>
            <a:endCxn id="9" idx="0"/>
          </p:cNvCxnSpPr>
          <p:nvPr/>
        </p:nvCxnSpPr>
        <p:spPr>
          <a:xfrm>
            <a:off x="8676179" y="4019600"/>
            <a:ext cx="871543" cy="15945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p:cNvCxnSpPr>
            <a:stCxn id="799" idx="3"/>
            <a:endCxn id="44" idx="0"/>
          </p:cNvCxnSpPr>
          <p:nvPr/>
        </p:nvCxnSpPr>
        <p:spPr>
          <a:xfrm flipH="1">
            <a:off x="7682555" y="4282421"/>
            <a:ext cx="207112" cy="112575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7783407" y="318092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8219278" y="409123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7997007" y="3054807"/>
            <a:ext cx="203296" cy="15804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8033654" y="3289934"/>
            <a:ext cx="366438" cy="99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7908531" y="3398944"/>
            <a:ext cx="71876" cy="2912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8432879" y="3987671"/>
            <a:ext cx="154825" cy="13549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7689145" y="25668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7939392" y="2559325"/>
            <a:ext cx="274796" cy="1165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7902744" y="2752971"/>
            <a:ext cx="297559" cy="1476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7481709" y="3078355"/>
            <a:ext cx="338346" cy="1344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1624660" y="2763096"/>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1624658" y="3181498"/>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7248155" y="291581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7488150" y="3367015"/>
            <a:ext cx="331904" cy="1926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7274552" y="35276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83" name="TextBox 882"/>
          <p:cNvSpPr txBox="1"/>
          <p:nvPr/>
        </p:nvSpPr>
        <p:spPr>
          <a:xfrm flipH="1">
            <a:off x="4254362" y="2218196"/>
            <a:ext cx="2833421" cy="739561"/>
          </a:xfrm>
          <a:prstGeom prst="rect">
            <a:avLst/>
          </a:prstGeom>
          <a:noFill/>
        </p:spPr>
        <p:txBody>
          <a:bodyPr wrap="square" rtlCol="0">
            <a:spAutoFit/>
          </a:bodyPr>
          <a:lstStyle/>
          <a:p>
            <a:r>
              <a:rPr lang="en-US" sz="2103" dirty="0"/>
              <a:t>Individual A’s </a:t>
            </a:r>
          </a:p>
          <a:p>
            <a:r>
              <a:rPr lang="en-US" sz="2103" dirty="0"/>
              <a:t>Healthcare Record</a:t>
            </a:r>
          </a:p>
        </p:txBody>
      </p:sp>
      <p:sp>
        <p:nvSpPr>
          <p:cNvPr id="884" name="TextBox 883"/>
          <p:cNvSpPr txBox="1"/>
          <p:nvPr/>
        </p:nvSpPr>
        <p:spPr>
          <a:xfrm flipH="1">
            <a:off x="13697525" y="2279165"/>
            <a:ext cx="1718937" cy="415948"/>
          </a:xfrm>
          <a:prstGeom prst="rect">
            <a:avLst/>
          </a:prstGeom>
          <a:noFill/>
        </p:spPr>
        <p:txBody>
          <a:bodyPr wrap="square" rtlCol="0">
            <a:spAutoFit/>
          </a:bodyPr>
          <a:lstStyle/>
          <a:p>
            <a:r>
              <a:rPr lang="en-US" sz="2103" dirty="0"/>
              <a:t>Individual B</a:t>
            </a:r>
          </a:p>
        </p:txBody>
      </p:sp>
      <p:cxnSp>
        <p:nvCxnSpPr>
          <p:cNvPr id="889" name="Straight Arrow Connector 888"/>
          <p:cNvCxnSpPr>
            <a:stCxn id="755" idx="3"/>
            <a:endCxn id="6" idx="7"/>
          </p:cNvCxnSpPr>
          <p:nvPr/>
        </p:nvCxnSpPr>
        <p:spPr>
          <a:xfrm flipH="1">
            <a:off x="9938157" y="4108139"/>
            <a:ext cx="1371500" cy="10924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p:cNvCxnSpPr>
            <a:stCxn id="783" idx="5"/>
            <a:endCxn id="704" idx="1"/>
          </p:cNvCxnSpPr>
          <p:nvPr/>
        </p:nvCxnSpPr>
        <p:spPr>
          <a:xfrm>
            <a:off x="10103751" y="3435159"/>
            <a:ext cx="925502" cy="17895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6" name="TextBox 895"/>
          <p:cNvSpPr txBox="1"/>
          <p:nvPr/>
        </p:nvSpPr>
        <p:spPr>
          <a:xfrm flipH="1">
            <a:off x="13221022" y="4315683"/>
            <a:ext cx="3219919" cy="400110"/>
          </a:xfrm>
          <a:prstGeom prst="rect">
            <a:avLst/>
          </a:prstGeom>
          <a:noFill/>
        </p:spPr>
        <p:txBody>
          <a:bodyPr wrap="square" rtlCol="0">
            <a:spAutoFit/>
          </a:bodyPr>
          <a:lstStyle/>
          <a:p>
            <a:r>
              <a:rPr lang="en-US" sz="2000" dirty="0"/>
              <a:t>Role-based access control</a:t>
            </a:r>
          </a:p>
        </p:txBody>
      </p:sp>
    </p:spTree>
    <p:extLst>
      <p:ext uri="{BB962C8B-B14F-4D97-AF65-F5344CB8AC3E}">
        <p14:creationId xmlns:p14="http://schemas.microsoft.com/office/powerpoint/2010/main" val="1295174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E2DD563-88E2-C74B-9274-AB67B82FD1AD}"/>
              </a:ext>
            </a:extLst>
          </p:cNvPr>
          <p:cNvSpPr>
            <a:spLocks noGrp="1"/>
          </p:cNvSpPr>
          <p:nvPr>
            <p:ph type="title"/>
          </p:nvPr>
        </p:nvSpPr>
        <p:spPr/>
        <p:txBody>
          <a:bodyPr/>
          <a:lstStyle/>
          <a:p>
            <a:r>
              <a:rPr lang="en-US" dirty="0"/>
              <a:t>Graphs Promote Cross-domain Solutions</a:t>
            </a:r>
          </a:p>
        </p:txBody>
      </p:sp>
      <p:sp>
        <p:nvSpPr>
          <p:cNvPr id="10" name="Content Placeholder 9">
            <a:extLst>
              <a:ext uri="{FF2B5EF4-FFF2-40B4-BE49-F238E27FC236}">
                <a16:creationId xmlns:a16="http://schemas.microsoft.com/office/drawing/2014/main" id="{186042DA-5CED-FE42-BDF6-3599C1E411F7}"/>
              </a:ext>
            </a:extLst>
          </p:cNvPr>
          <p:cNvSpPr>
            <a:spLocks noGrp="1"/>
          </p:cNvSpPr>
          <p:nvPr>
            <p:ph idx="1"/>
          </p:nvPr>
        </p:nvSpPr>
        <p:spPr>
          <a:xfrm>
            <a:off x="4391371" y="4080993"/>
            <a:ext cx="12060989" cy="4363452"/>
          </a:xfrm>
        </p:spPr>
        <p:txBody>
          <a:bodyPr/>
          <a:lstStyle/>
          <a:p>
            <a:r>
              <a:rPr lang="en-US" dirty="0"/>
              <a:t>We want our business stakeholders to think about new business values by being able to link datasets from across cross multiple data domains</a:t>
            </a:r>
          </a:p>
          <a:p>
            <a:r>
              <a:rPr lang="en-US" dirty="0"/>
              <a:t>What new value could we add if we added a new dataset?</a:t>
            </a:r>
          </a:p>
          <a:p>
            <a:r>
              <a:rPr lang="en-US" dirty="0"/>
              <a:t>Can we harvest data from call logs to find frequent callers and suggest the next best action?</a:t>
            </a:r>
          </a:p>
          <a:p>
            <a:r>
              <a:rPr lang="en-US" dirty="0"/>
              <a:t>Can we leverage public data sets?</a:t>
            </a:r>
          </a:p>
          <a:p>
            <a:pPr lvl="1"/>
            <a:r>
              <a:rPr lang="en-US" dirty="0"/>
              <a:t>Example: if a member does not drive car we calculate nearness to a bus route to provider data?</a:t>
            </a:r>
          </a:p>
        </p:txBody>
      </p:sp>
      <p:sp>
        <p:nvSpPr>
          <p:cNvPr id="6" name="Slide Number Placeholder 5">
            <a:extLst>
              <a:ext uri="{FF2B5EF4-FFF2-40B4-BE49-F238E27FC236}">
                <a16:creationId xmlns:a16="http://schemas.microsoft.com/office/drawing/2014/main" id="{E7693296-1BC1-0C4A-BB60-B059FF1EF10C}"/>
              </a:ext>
            </a:extLst>
          </p:cNvPr>
          <p:cNvSpPr>
            <a:spLocks noGrp="1"/>
          </p:cNvSpPr>
          <p:nvPr>
            <p:ph type="sldNum" sz="quarter" idx="12"/>
          </p:nvPr>
        </p:nvSpPr>
        <p:spPr/>
        <p:txBody>
          <a:bodyPr/>
          <a:lstStyle/>
          <a:p>
            <a:fld id="{3310D8EA-3107-4873-B9AB-DD7D3E79053A}" type="slidenum">
              <a:rPr lang="en-US" smtClean="0"/>
              <a:t>18</a:t>
            </a:fld>
            <a:endParaRPr lang="en-US"/>
          </a:p>
        </p:txBody>
      </p:sp>
      <p:pic>
        <p:nvPicPr>
          <p:cNvPr id="11" name="Picture 10">
            <a:extLst>
              <a:ext uri="{FF2B5EF4-FFF2-40B4-BE49-F238E27FC236}">
                <a16:creationId xmlns:a16="http://schemas.microsoft.com/office/drawing/2014/main" id="{FB7EFDAF-9461-3749-B9C7-EB4702E0721D}"/>
              </a:ext>
            </a:extLst>
          </p:cNvPr>
          <p:cNvPicPr>
            <a:picLocks noChangeAspect="1"/>
          </p:cNvPicPr>
          <p:nvPr/>
        </p:nvPicPr>
        <p:blipFill rotWithShape="1">
          <a:blip r:embed="rId3"/>
          <a:srcRect l="1472" r="-1"/>
          <a:stretch/>
        </p:blipFill>
        <p:spPr>
          <a:xfrm>
            <a:off x="1459832" y="2286001"/>
            <a:ext cx="2931539" cy="6092323"/>
          </a:xfrm>
          <a:prstGeom prst="rect">
            <a:avLst/>
          </a:prstGeom>
        </p:spPr>
      </p:pic>
      <p:sp>
        <p:nvSpPr>
          <p:cNvPr id="14" name="Oval 13">
            <a:extLst>
              <a:ext uri="{FF2B5EF4-FFF2-40B4-BE49-F238E27FC236}">
                <a16:creationId xmlns:a16="http://schemas.microsoft.com/office/drawing/2014/main" id="{C20C2DCE-D81B-354F-A6F3-F662DD9FDF2B}"/>
              </a:ext>
            </a:extLst>
          </p:cNvPr>
          <p:cNvSpPr/>
          <p:nvPr/>
        </p:nvSpPr>
        <p:spPr>
          <a:xfrm>
            <a:off x="2925601" y="2149642"/>
            <a:ext cx="1652337" cy="1636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Cloud Callout 14">
            <a:extLst>
              <a:ext uri="{FF2B5EF4-FFF2-40B4-BE49-F238E27FC236}">
                <a16:creationId xmlns:a16="http://schemas.microsoft.com/office/drawing/2014/main" id="{DE9C583E-ACF3-E04C-B834-D3A993477163}"/>
              </a:ext>
            </a:extLst>
          </p:cNvPr>
          <p:cNvSpPr/>
          <p:nvPr/>
        </p:nvSpPr>
        <p:spPr>
          <a:xfrm>
            <a:off x="2773202" y="2038786"/>
            <a:ext cx="4994118" cy="1217761"/>
          </a:xfrm>
          <a:prstGeom prst="cloudCallout">
            <a:avLst>
              <a:gd name="adj1" fmla="val -49422"/>
              <a:gd name="adj2" fmla="val 116095"/>
            </a:avLst>
          </a:prstGeom>
          <a:solidFill>
            <a:srgbClr val="C3E3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What if we could link these datasets?</a:t>
            </a:r>
          </a:p>
        </p:txBody>
      </p:sp>
    </p:spTree>
    <p:extLst>
      <p:ext uri="{BB962C8B-B14F-4D97-AF65-F5344CB8AC3E}">
        <p14:creationId xmlns:p14="http://schemas.microsoft.com/office/powerpoint/2010/main" val="136438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5252C5B-0741-EA48-8119-335EB204E4BB}"/>
              </a:ext>
            </a:extLst>
          </p:cNvPr>
          <p:cNvSpPr/>
          <p:nvPr/>
        </p:nvSpPr>
        <p:spPr>
          <a:xfrm>
            <a:off x="6084023" y="6264413"/>
            <a:ext cx="1865029" cy="17148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fld id="{00000000-1234-1234-1234-123412341234}" type="slidenum">
              <a:rPr lang="en" smtClean="0"/>
              <a:pPr/>
              <a:t>19</a:t>
            </a:fld>
            <a:endParaRPr lang="en"/>
          </a:p>
        </p:txBody>
      </p:sp>
      <p:sp>
        <p:nvSpPr>
          <p:cNvPr id="6" name="TextBox 5">
            <a:extLst>
              <a:ext uri="{FF2B5EF4-FFF2-40B4-BE49-F238E27FC236}">
                <a16:creationId xmlns:a16="http://schemas.microsoft.com/office/drawing/2014/main" id="{FD6E471D-6E74-814D-B563-92FC73349FD0}"/>
              </a:ext>
            </a:extLst>
          </p:cNvPr>
          <p:cNvSpPr txBox="1"/>
          <p:nvPr/>
        </p:nvSpPr>
        <p:spPr>
          <a:xfrm>
            <a:off x="9170415" y="9319543"/>
            <a:ext cx="5904052" cy="338554"/>
          </a:xfrm>
          <a:prstGeom prst="rect">
            <a:avLst/>
          </a:prstGeom>
          <a:noFill/>
        </p:spPr>
        <p:txBody>
          <a:bodyPr wrap="none" rtlCol="0">
            <a:spAutoFit/>
          </a:bodyPr>
          <a:lstStyle/>
          <a:p>
            <a:r>
              <a:rPr lang="en-US" sz="1600" dirty="0">
                <a:solidFill>
                  <a:schemeClr val="bg1">
                    <a:lumMod val="65000"/>
                  </a:schemeClr>
                </a:solidFill>
              </a:rPr>
              <a:t>https://</a:t>
            </a:r>
            <a:r>
              <a:rPr lang="en-US" sz="1600" dirty="0" err="1">
                <a:solidFill>
                  <a:schemeClr val="bg1">
                    <a:lumMod val="65000"/>
                  </a:schemeClr>
                </a:solidFill>
              </a:rPr>
              <a:t>www.darpa.mil</a:t>
            </a:r>
            <a:r>
              <a:rPr lang="en-US" sz="1600" dirty="0">
                <a:solidFill>
                  <a:schemeClr val="bg1">
                    <a:lumMod val="65000"/>
                  </a:schemeClr>
                </a:solidFill>
              </a:rPr>
              <a:t>/program/explainable-artificial-intelligence</a:t>
            </a: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6"/>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1893" y="2875505"/>
            <a:ext cx="2010548" cy="1796209"/>
          </a:xfrm>
          <a:prstGeom prst="rect">
            <a:avLst/>
          </a:prstGeom>
        </p:spPr>
      </p:pic>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a:stretch>
            <a:fillRect/>
          </a:stretch>
        </p:blipFill>
        <p:spPr>
          <a:xfrm>
            <a:off x="10658480" y="6437559"/>
            <a:ext cx="1725199" cy="154166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2057122" y="3121685"/>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4" name="Rectangle 33">
            <a:extLst>
              <a:ext uri="{FF2B5EF4-FFF2-40B4-BE49-F238E27FC236}">
                <a16:creationId xmlns:a16="http://schemas.microsoft.com/office/drawing/2014/main" id="{6ECDECC2-D578-7243-BD34-1948FDB9D6FC}"/>
              </a:ext>
            </a:extLst>
          </p:cNvPr>
          <p:cNvSpPr/>
          <p:nvPr/>
        </p:nvSpPr>
        <p:spPr>
          <a:xfrm>
            <a:off x="2017792" y="6294941"/>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4104597"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Machine</a:t>
            </a:r>
          </a:p>
          <a:p>
            <a:pPr algn="ctr"/>
            <a:r>
              <a:rPr lang="en-US" dirty="0"/>
              <a:t>Learning</a:t>
            </a:r>
          </a:p>
          <a:p>
            <a:pPr algn="ctr"/>
            <a:r>
              <a:rPr lang="en-US" dirty="0"/>
              <a:t>Process</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3"/>
            <a:ext cx="1729408" cy="1714814"/>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New</a:t>
            </a:r>
          </a:p>
          <a:p>
            <a:pPr algn="ctr"/>
            <a:r>
              <a:rPr lang="en-US" dirty="0"/>
              <a:t>Machine</a:t>
            </a:r>
          </a:p>
          <a:p>
            <a:pPr algn="ctr"/>
            <a:r>
              <a:rPr lang="en-US" dirty="0"/>
              <a:t>Learning</a:t>
            </a:r>
          </a:p>
          <a:p>
            <a:pPr algn="ctr"/>
            <a:r>
              <a:rPr lang="en-US" dirty="0"/>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6152072"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Learned</a:t>
            </a:r>
          </a:p>
          <a:p>
            <a:pPr algn="ctr"/>
            <a:r>
              <a:rPr lang="en-US" dirty="0"/>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5844583" y="3883946"/>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7881480" y="3892603"/>
            <a:ext cx="2246434"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2057122" y="2248159"/>
            <a:ext cx="1415900" cy="646331"/>
          </a:xfrm>
          <a:prstGeom prst="rect">
            <a:avLst/>
          </a:prstGeom>
          <a:noFill/>
        </p:spPr>
        <p:txBody>
          <a:bodyPr wrap="none" rtlCol="0">
            <a:spAutoFit/>
          </a:bodyPr>
          <a:lstStyle/>
          <a:p>
            <a:r>
              <a:rPr lang="en-US" sz="3600" dirty="0"/>
              <a:t>Today</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961309" y="5522125"/>
            <a:ext cx="3108736" cy="646331"/>
          </a:xfrm>
          <a:prstGeom prst="rect">
            <a:avLst/>
          </a:prstGeom>
          <a:noFill/>
        </p:spPr>
        <p:txBody>
          <a:bodyPr wrap="none" rtlCol="0">
            <a:spAutoFit/>
          </a:bodyPr>
          <a:lstStyle/>
          <a:p>
            <a:r>
              <a:rPr lang="en-US" sz="3600" dirty="0"/>
              <a:t>Explainable AI</a:t>
            </a:r>
          </a:p>
        </p:txBody>
      </p:sp>
      <p:sp>
        <p:nvSpPr>
          <p:cNvPr id="44" name="TextBox 43">
            <a:extLst>
              <a:ext uri="{FF2B5EF4-FFF2-40B4-BE49-F238E27FC236}">
                <a16:creationId xmlns:a16="http://schemas.microsoft.com/office/drawing/2014/main" id="{0CC262AF-75E3-AE46-8B49-E73DEBAFD300}"/>
              </a:ext>
            </a:extLst>
          </p:cNvPr>
          <p:cNvSpPr txBox="1"/>
          <p:nvPr/>
        </p:nvSpPr>
        <p:spPr>
          <a:xfrm>
            <a:off x="12534904" y="2622175"/>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Why did you do that?</a:t>
            </a:r>
          </a:p>
          <a:p>
            <a:pPr marL="285750" indent="-285750">
              <a:lnSpc>
                <a:spcPct val="150000"/>
              </a:lnSpc>
              <a:buFont typeface="Arial" panose="020B0604020202020204" pitchFamily="34" charset="0"/>
              <a:buChar char="•"/>
            </a:pPr>
            <a:r>
              <a:rPr lang="en-US" sz="1600" b="1" dirty="0"/>
              <a:t>Why not something else?</a:t>
            </a:r>
          </a:p>
          <a:p>
            <a:pPr marL="285750" indent="-285750">
              <a:lnSpc>
                <a:spcPct val="150000"/>
              </a:lnSpc>
              <a:buFont typeface="Arial" panose="020B0604020202020204" pitchFamily="34" charset="0"/>
              <a:buChar char="•"/>
            </a:pPr>
            <a:r>
              <a:rPr lang="en-US" sz="1600" b="1" dirty="0"/>
              <a:t>When do you succeed?</a:t>
            </a:r>
          </a:p>
          <a:p>
            <a:pPr marL="285750" indent="-285750">
              <a:lnSpc>
                <a:spcPct val="150000"/>
              </a:lnSpc>
              <a:buFont typeface="Arial" panose="020B0604020202020204" pitchFamily="34" charset="0"/>
              <a:buChar char="•"/>
            </a:pPr>
            <a:r>
              <a:rPr lang="en-US" sz="1600" b="1" dirty="0"/>
              <a:t>When do you fail?</a:t>
            </a:r>
          </a:p>
          <a:p>
            <a:pPr marL="285750" indent="-285750">
              <a:lnSpc>
                <a:spcPct val="150000"/>
              </a:lnSpc>
              <a:buFont typeface="Arial" panose="020B0604020202020204" pitchFamily="34" charset="0"/>
              <a:buChar char="•"/>
            </a:pPr>
            <a:r>
              <a:rPr lang="en-US" sz="1600" b="1" dirty="0"/>
              <a:t>When can I trust you?</a:t>
            </a:r>
          </a:p>
          <a:p>
            <a:pPr marL="285750" indent="-285750">
              <a:lnSpc>
                <a:spcPct val="150000"/>
              </a:lnSpc>
              <a:buFont typeface="Arial" panose="020B0604020202020204" pitchFamily="34" charset="0"/>
              <a:buChar char="•"/>
            </a:pPr>
            <a:r>
              <a:rPr lang="en-US" sz="1600" b="1" dirty="0"/>
              <a:t>How to I correct and error?</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81990" y="5970859"/>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I understand why</a:t>
            </a:r>
          </a:p>
          <a:p>
            <a:pPr marL="285750" indent="-285750">
              <a:lnSpc>
                <a:spcPct val="150000"/>
              </a:lnSpc>
              <a:buFont typeface="Arial" panose="020B0604020202020204" pitchFamily="34" charset="0"/>
              <a:buChar char="•"/>
            </a:pPr>
            <a:r>
              <a:rPr lang="en-US" sz="1600" b="1" dirty="0"/>
              <a:t>I understand why not</a:t>
            </a:r>
          </a:p>
          <a:p>
            <a:pPr marL="285750" indent="-285750">
              <a:lnSpc>
                <a:spcPct val="150000"/>
              </a:lnSpc>
              <a:buFont typeface="Arial" panose="020B0604020202020204" pitchFamily="34" charset="0"/>
              <a:buChar char="•"/>
            </a:pPr>
            <a:r>
              <a:rPr lang="en-US" sz="1600" b="1" dirty="0"/>
              <a:t>I know when you succeed</a:t>
            </a:r>
          </a:p>
          <a:p>
            <a:pPr marL="285750" indent="-285750">
              <a:lnSpc>
                <a:spcPct val="150000"/>
              </a:lnSpc>
              <a:buFont typeface="Arial" panose="020B0604020202020204" pitchFamily="34" charset="0"/>
              <a:buChar char="•"/>
            </a:pPr>
            <a:r>
              <a:rPr lang="en-US" sz="1600" b="1" dirty="0"/>
              <a:t>I know when you fail</a:t>
            </a:r>
          </a:p>
          <a:p>
            <a:pPr marL="285750" indent="-285750">
              <a:lnSpc>
                <a:spcPct val="150000"/>
              </a:lnSpc>
              <a:buFont typeface="Arial" panose="020B0604020202020204" pitchFamily="34" charset="0"/>
              <a:buChar char="•"/>
            </a:pPr>
            <a:r>
              <a:rPr lang="en-US" sz="1600" b="1" dirty="0"/>
              <a:t>I know when to trust you</a:t>
            </a:r>
          </a:p>
          <a:p>
            <a:pPr marL="285750" indent="-285750">
              <a:lnSpc>
                <a:spcPct val="150000"/>
              </a:lnSpc>
              <a:buFont typeface="Arial" panose="020B0604020202020204" pitchFamily="34" charset="0"/>
              <a:buChar char="•"/>
            </a:pPr>
            <a:r>
              <a:rPr lang="en-US" sz="1600" b="1" dirty="0"/>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2"/>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F73D82-6A1C-6F4A-B575-B4327BFE2E4A}"/>
              </a:ext>
            </a:extLst>
          </p:cNvPr>
          <p:cNvSpPr txBox="1"/>
          <p:nvPr/>
        </p:nvSpPr>
        <p:spPr>
          <a:xfrm>
            <a:off x="8074225" y="3100053"/>
            <a:ext cx="2542464" cy="707886"/>
          </a:xfrm>
          <a:prstGeom prst="rect">
            <a:avLst/>
          </a:prstGeom>
          <a:noFill/>
        </p:spPr>
        <p:txBody>
          <a:bodyPr wrap="square" rtlCol="0">
            <a:spAutoFit/>
          </a:bodyPr>
          <a:lstStyle/>
          <a:p>
            <a:r>
              <a:rPr lang="en-US" sz="2000" dirty="0"/>
              <a:t>Decision or Recommendation</a:t>
            </a:r>
          </a:p>
        </p:txBody>
      </p: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5" y="7121820"/>
            <a:ext cx="306188"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3"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Explanation</a:t>
            </a:r>
          </a:p>
          <a:p>
            <a:pPr algn="ctr"/>
            <a:r>
              <a:rPr lang="en-US" dirty="0"/>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0"/>
            <a:ext cx="298311" cy="4128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3" y="8124768"/>
            <a:ext cx="2725426" cy="464614"/>
          </a:xfrm>
          <a:prstGeom prst="rect">
            <a:avLst/>
          </a:prstGeom>
          <a:noFill/>
        </p:spPr>
        <p:txBody>
          <a:bodyPr wrap="none" rtlCol="0">
            <a:spAutoFit/>
          </a:bodyPr>
          <a:lstStyle/>
          <a:p>
            <a:r>
              <a:rPr lang="en-US" dirty="0"/>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2"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2" y="7318512"/>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8952201" y="940080"/>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8648445" y="2262746"/>
            <a:ext cx="712503" cy="400110"/>
          </a:xfrm>
          <a:prstGeom prst="rect">
            <a:avLst/>
          </a:prstGeom>
          <a:noFill/>
        </p:spPr>
        <p:txBody>
          <a:bodyPr wrap="none" rtlCol="0">
            <a:spAutoFit/>
          </a:bodyPr>
          <a:lstStyle/>
          <a:p>
            <a:r>
              <a:rPr lang="en-US" sz="2000" dirty="0"/>
              <a:t>Task</a:t>
            </a:r>
          </a:p>
        </p:txBody>
      </p: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7"/>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3" y="5339553"/>
            <a:ext cx="712503" cy="400110"/>
          </a:xfrm>
          <a:prstGeom prst="rect">
            <a:avLst/>
          </a:prstGeom>
          <a:noFill/>
        </p:spPr>
        <p:txBody>
          <a:bodyPr wrap="none" rtlCol="0">
            <a:spAutoFit/>
          </a:bodyPr>
          <a:lstStyle/>
          <a:p>
            <a:r>
              <a:rPr lang="en-US" sz="2000" dirty="0"/>
              <a:t>Task</a:t>
            </a:r>
          </a:p>
        </p:txBody>
      </p:sp>
    </p:spTree>
    <p:extLst>
      <p:ext uri="{BB962C8B-B14F-4D97-AF65-F5344CB8AC3E}">
        <p14:creationId xmlns:p14="http://schemas.microsoft.com/office/powerpoint/2010/main" val="32128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C01-AB4A-DD42-964A-A8C9E2D3AE39}"/>
              </a:ext>
            </a:extLst>
          </p:cNvPr>
          <p:cNvSpPr>
            <a:spLocks noGrp="1"/>
          </p:cNvSpPr>
          <p:nvPr>
            <p:ph type="title"/>
          </p:nvPr>
        </p:nvSpPr>
        <p:spPr/>
        <p:txBody>
          <a:bodyPr/>
          <a:lstStyle/>
          <a:p>
            <a:r>
              <a:rPr lang="en-US" sz="4400" dirty="0"/>
              <a:t>Outline</a:t>
            </a:r>
          </a:p>
        </p:txBody>
      </p:sp>
      <p:sp>
        <p:nvSpPr>
          <p:cNvPr id="3" name="Content Placeholder 2">
            <a:extLst>
              <a:ext uri="{FF2B5EF4-FFF2-40B4-BE49-F238E27FC236}">
                <a16:creationId xmlns:a16="http://schemas.microsoft.com/office/drawing/2014/main" id="{0E29E645-4EEE-6A4E-B74D-CC034932C625}"/>
              </a:ext>
            </a:extLst>
          </p:cNvPr>
          <p:cNvSpPr>
            <a:spLocks noGrp="1"/>
          </p:cNvSpPr>
          <p:nvPr>
            <p:ph idx="1"/>
          </p:nvPr>
        </p:nvSpPr>
        <p:spPr>
          <a:xfrm>
            <a:off x="726439" y="2024743"/>
            <a:ext cx="16596361" cy="4708566"/>
          </a:xfrm>
        </p:spPr>
        <p:txBody>
          <a:bodyPr/>
          <a:lstStyle/>
          <a:p>
            <a:pPr marL="635000" indent="-635000">
              <a:buSzPct val="100000"/>
            </a:pPr>
            <a:r>
              <a:rPr lang="en-US" sz="4400" dirty="0"/>
              <a:t>The backstory – selection bias in databases</a:t>
            </a:r>
          </a:p>
          <a:p>
            <a:pPr marL="635000" indent="-635000">
              <a:buSzPct val="100000"/>
            </a:pPr>
            <a:r>
              <a:rPr lang="en-US" sz="4400" dirty="0"/>
              <a:t>Ten challenges in Healthcare today</a:t>
            </a:r>
          </a:p>
          <a:p>
            <a:pPr marL="635000" indent="-635000">
              <a:buSzPct val="100000"/>
            </a:pPr>
            <a:r>
              <a:rPr lang="en-US" sz="4400" dirty="0"/>
              <a:t>How graph technologies can help</a:t>
            </a:r>
          </a:p>
          <a:p>
            <a:pPr marL="635000" indent="-635000">
              <a:buSzPct val="100000"/>
            </a:pPr>
            <a:r>
              <a:rPr lang="en-US" sz="4400" dirty="0"/>
              <a:t>Three metaphors to explain graphs to managers</a:t>
            </a:r>
          </a:p>
          <a:p>
            <a:pPr marL="635000" indent="-635000">
              <a:buSzPct val="100000"/>
            </a:pPr>
            <a:r>
              <a:rPr lang="en-US" sz="4400" dirty="0"/>
              <a:t>The </a:t>
            </a:r>
            <a:r>
              <a:rPr lang="en-US" sz="4400" b="1" dirty="0"/>
              <a:t>challenge</a:t>
            </a:r>
            <a:r>
              <a:rPr lang="en-US" sz="4400" dirty="0"/>
              <a:t>: help us solve wicked healthcare problems</a:t>
            </a:r>
          </a:p>
        </p:txBody>
      </p:sp>
    </p:spTree>
    <p:extLst>
      <p:ext uri="{BB962C8B-B14F-4D97-AF65-F5344CB8AC3E}">
        <p14:creationId xmlns:p14="http://schemas.microsoft.com/office/powerpoint/2010/main" val="36618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assumptions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id="{BB0B48A0-2899-E64A-9F10-CD8F31BB1834}"/>
              </a:ext>
            </a:extLst>
          </p:cNvPr>
          <p:cNvSpPr>
            <a:spLocks noGrp="1"/>
          </p:cNvSpPr>
          <p:nvPr>
            <p:ph type="sldNum" idx="12"/>
          </p:nvPr>
        </p:nvSpPr>
        <p:spPr/>
        <p:txBody>
          <a:bodyPr/>
          <a:lstStyle/>
          <a:p>
            <a:fld id="{00000000-1234-1234-1234-123412341234}" type="slidenum">
              <a:rPr lang="en" smtClean="0"/>
              <a:pPr/>
              <a:t>20</a:t>
            </a:fld>
            <a:endParaRPr lang="en"/>
          </a:p>
        </p:txBody>
      </p:sp>
      <p:sp>
        <p:nvSpPr>
          <p:cNvPr id="5" name="Rectangle 4">
            <a:extLst>
              <a:ext uri="{FF2B5EF4-FFF2-40B4-BE49-F238E27FC236}">
                <a16:creationId xmlns:a16="http://schemas.microsoft.com/office/drawing/2014/main"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7071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t>
            </a:r>
            <a:r>
              <a:rPr lang="en-US" sz="2400" b="1" dirty="0"/>
              <a:t>assumptions</a:t>
            </a:r>
            <a:r>
              <a:rPr lang="en-US" sz="2400" dirty="0"/>
              <a:t>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id="{BB0B48A0-2899-E64A-9F10-CD8F31BB1834}"/>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Rectangle 4">
            <a:extLst>
              <a:ext uri="{FF2B5EF4-FFF2-40B4-BE49-F238E27FC236}">
                <a16:creationId xmlns:a16="http://schemas.microsoft.com/office/drawing/2014/main"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0558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4E0D-06E8-1E49-AF7B-ACF15DDE6CC9}"/>
              </a:ext>
            </a:extLst>
          </p:cNvPr>
          <p:cNvSpPr>
            <a:spLocks noGrp="1"/>
          </p:cNvSpPr>
          <p:nvPr>
            <p:ph type="title"/>
          </p:nvPr>
        </p:nvSpPr>
        <p:spPr/>
        <p:txBody>
          <a:bodyPr/>
          <a:lstStyle/>
          <a:p>
            <a:r>
              <a:rPr lang="en-US" sz="5400" dirty="0"/>
              <a:t>Three Useful Metaphors</a:t>
            </a:r>
          </a:p>
        </p:txBody>
      </p:sp>
      <p:sp>
        <p:nvSpPr>
          <p:cNvPr id="3" name="Content Placeholder 2">
            <a:extLst>
              <a:ext uri="{FF2B5EF4-FFF2-40B4-BE49-F238E27FC236}">
                <a16:creationId xmlns:a16="http://schemas.microsoft.com/office/drawing/2014/main" id="{28875635-2220-3C40-B34C-AC182AAAD7CC}"/>
              </a:ext>
            </a:extLst>
          </p:cNvPr>
          <p:cNvSpPr>
            <a:spLocks noGrp="1"/>
          </p:cNvSpPr>
          <p:nvPr>
            <p:ph idx="1"/>
          </p:nvPr>
        </p:nvSpPr>
        <p:spPr>
          <a:xfrm>
            <a:off x="726439" y="2024743"/>
            <a:ext cx="16596361" cy="2815030"/>
          </a:xfrm>
        </p:spPr>
        <p:txBody>
          <a:bodyPr/>
          <a:lstStyle/>
          <a:p>
            <a:pPr marL="469900" indent="-469900"/>
            <a:r>
              <a:rPr lang="en-US" sz="4400" dirty="0"/>
              <a:t>The Neighborhood Walk</a:t>
            </a:r>
          </a:p>
          <a:p>
            <a:pPr marL="469900" indent="-469900"/>
            <a:r>
              <a:rPr lang="en-US" sz="4400" dirty="0"/>
              <a:t>The Knowledge Triangle</a:t>
            </a:r>
          </a:p>
          <a:p>
            <a:pPr marL="469900" indent="-469900"/>
            <a:r>
              <a:rPr lang="en-US" sz="4400" dirty="0"/>
              <a:t>The Open World Assumption</a:t>
            </a:r>
          </a:p>
          <a:p>
            <a:pPr marL="0" indent="0">
              <a:buNone/>
            </a:pPr>
            <a:endParaRPr lang="en-US" dirty="0"/>
          </a:p>
        </p:txBody>
      </p:sp>
      <p:sp>
        <p:nvSpPr>
          <p:cNvPr id="4" name="Oval 3">
            <a:extLst>
              <a:ext uri="{FF2B5EF4-FFF2-40B4-BE49-F238E27FC236}">
                <a16:creationId xmlns:a16="http://schemas.microsoft.com/office/drawing/2014/main" id="{894C1D12-24A1-3240-841C-47360788D9FC}"/>
              </a:ext>
            </a:extLst>
          </p:cNvPr>
          <p:cNvSpPr/>
          <p:nvPr/>
        </p:nvSpPr>
        <p:spPr>
          <a:xfrm>
            <a:off x="10297401" y="5274113"/>
            <a:ext cx="1252331" cy="12125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Connector 5">
            <a:extLst>
              <a:ext uri="{FF2B5EF4-FFF2-40B4-BE49-F238E27FC236}">
                <a16:creationId xmlns:a16="http://schemas.microsoft.com/office/drawing/2014/main" id="{488A4881-60C1-094C-998F-EEE984B503B9}"/>
              </a:ext>
            </a:extLst>
          </p:cNvPr>
          <p:cNvCxnSpPr>
            <a:cxnSpLocks/>
          </p:cNvCxnSpPr>
          <p:nvPr/>
        </p:nvCxnSpPr>
        <p:spPr>
          <a:xfrm>
            <a:off x="10923567" y="6486687"/>
            <a:ext cx="0" cy="1403613"/>
          </a:xfrm>
          <a:prstGeom prst="line">
            <a:avLst/>
          </a:prstGeom>
          <a:ln w="152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2C2F02-8424-B146-9F3B-7F739AA597A6}"/>
              </a:ext>
            </a:extLst>
          </p:cNvPr>
          <p:cNvCxnSpPr>
            <a:cxnSpLocks/>
          </p:cNvCxnSpPr>
          <p:nvPr/>
        </p:nvCxnSpPr>
        <p:spPr>
          <a:xfrm>
            <a:off x="10297401" y="6909639"/>
            <a:ext cx="1295400" cy="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E071DD-7856-E14E-92C5-D27CEDAC8B8B}"/>
              </a:ext>
            </a:extLst>
          </p:cNvPr>
          <p:cNvCxnSpPr>
            <a:cxnSpLocks/>
          </p:cNvCxnSpPr>
          <p:nvPr/>
        </p:nvCxnSpPr>
        <p:spPr>
          <a:xfrm flipV="1">
            <a:off x="10555708" y="7890301"/>
            <a:ext cx="389393"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BFAC26-B070-414D-87A3-85BE25BBF15C}"/>
              </a:ext>
            </a:extLst>
          </p:cNvPr>
          <p:cNvCxnSpPr>
            <a:cxnSpLocks/>
          </p:cNvCxnSpPr>
          <p:nvPr/>
        </p:nvCxnSpPr>
        <p:spPr>
          <a:xfrm flipH="1" flipV="1">
            <a:off x="10943443" y="7890301"/>
            <a:ext cx="369517"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loud Callout 14">
            <a:extLst>
              <a:ext uri="{FF2B5EF4-FFF2-40B4-BE49-F238E27FC236}">
                <a16:creationId xmlns:a16="http://schemas.microsoft.com/office/drawing/2014/main" id="{112E3644-4506-B74E-9699-9ACA82B59EFF}"/>
              </a:ext>
            </a:extLst>
          </p:cNvPr>
          <p:cNvSpPr/>
          <p:nvPr/>
        </p:nvSpPr>
        <p:spPr>
          <a:xfrm>
            <a:off x="11364318" y="2274134"/>
            <a:ext cx="5009821" cy="2306803"/>
          </a:xfrm>
          <a:prstGeom prst="cloudCallout">
            <a:avLst>
              <a:gd name="adj1" fmla="val -47569"/>
              <a:gd name="adj2" fmla="val 809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t>How do we explain graph to managers?</a:t>
            </a:r>
          </a:p>
        </p:txBody>
      </p:sp>
      <p:cxnSp>
        <p:nvCxnSpPr>
          <p:cNvPr id="18" name="Straight Connector 17">
            <a:extLst>
              <a:ext uri="{FF2B5EF4-FFF2-40B4-BE49-F238E27FC236}">
                <a16:creationId xmlns:a16="http://schemas.microsoft.com/office/drawing/2014/main" id="{D863BCC1-7710-B04F-ACC2-50F738366E60}"/>
              </a:ext>
            </a:extLst>
          </p:cNvPr>
          <p:cNvCxnSpPr>
            <a:cxnSpLocks/>
          </p:cNvCxnSpPr>
          <p:nvPr/>
        </p:nvCxnSpPr>
        <p:spPr>
          <a:xfrm>
            <a:off x="10013561" y="6101067"/>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90429B-D679-7D4C-AB75-BD985A9CC9BB}"/>
              </a:ext>
            </a:extLst>
          </p:cNvPr>
          <p:cNvCxnSpPr>
            <a:cxnSpLocks/>
          </p:cNvCxnSpPr>
          <p:nvPr/>
        </p:nvCxnSpPr>
        <p:spPr>
          <a:xfrm flipV="1">
            <a:off x="10052220" y="5641573"/>
            <a:ext cx="163453" cy="22066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2A75F6-0F7F-A449-A609-2369E8063DD2}"/>
              </a:ext>
            </a:extLst>
          </p:cNvPr>
          <p:cNvCxnSpPr>
            <a:cxnSpLocks/>
          </p:cNvCxnSpPr>
          <p:nvPr/>
        </p:nvCxnSpPr>
        <p:spPr>
          <a:xfrm>
            <a:off x="11665109" y="6919944"/>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B3D0470-76E7-2D45-A71A-2F850DC81204}"/>
              </a:ext>
            </a:extLst>
          </p:cNvPr>
          <p:cNvSpPr/>
          <p:nvPr/>
        </p:nvSpPr>
        <p:spPr>
          <a:xfrm>
            <a:off x="9890096" y="5820434"/>
            <a:ext cx="244573" cy="3609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Oval 24">
            <a:extLst>
              <a:ext uri="{FF2B5EF4-FFF2-40B4-BE49-F238E27FC236}">
                <a16:creationId xmlns:a16="http://schemas.microsoft.com/office/drawing/2014/main" id="{B9AE7390-42D6-6043-942A-0DE17C2D4BDA}"/>
              </a:ext>
            </a:extLst>
          </p:cNvPr>
          <p:cNvSpPr/>
          <p:nvPr/>
        </p:nvSpPr>
        <p:spPr>
          <a:xfrm>
            <a:off x="11849314" y="7698273"/>
            <a:ext cx="205187" cy="38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77759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you get to your neighbor’s house?</a:t>
            </a:r>
          </a:p>
        </p:txBody>
      </p:sp>
      <p:sp>
        <p:nvSpPr>
          <p:cNvPr id="3" name="Text Placeholder 2"/>
          <p:cNvSpPr>
            <a:spLocks noGrp="1"/>
          </p:cNvSpPr>
          <p:nvPr>
            <p:ph type="body" idx="1"/>
          </p:nvPr>
        </p:nvSpPr>
        <p:spPr>
          <a:xfrm>
            <a:off x="1698290" y="6422536"/>
            <a:ext cx="13263602" cy="2512154"/>
          </a:xfrm>
        </p:spPr>
        <p:txBody>
          <a:bodyPr>
            <a:noAutofit/>
          </a:bodyPr>
          <a:lstStyle/>
          <a:p>
            <a:pPr marL="457200" indent="-457200">
              <a:buSzPct val="120000"/>
              <a:buFont typeface="Arial" charset="0"/>
              <a:buChar char="•"/>
            </a:pPr>
            <a:r>
              <a:rPr lang="en-US" sz="3600" dirty="0"/>
              <a:t>You walk out your door and over to the house</a:t>
            </a:r>
          </a:p>
          <a:p>
            <a:pPr marL="457200" indent="-457200">
              <a:buSzPct val="120000"/>
              <a:buFont typeface="Arial" charset="0"/>
              <a:buChar char="•"/>
            </a:pPr>
            <a:r>
              <a:rPr lang="en-US" sz="3600" dirty="0"/>
              <a:t>Your houses are “Adjacent” so getting there is a direct “hop”</a:t>
            </a:r>
          </a:p>
          <a:p>
            <a:pPr marL="457200" indent="-457200">
              <a:buSzPct val="120000"/>
              <a:buFont typeface="Arial" charset="0"/>
              <a:buChar char="•"/>
            </a:pPr>
            <a:r>
              <a:rPr lang="en-US" sz="3600" dirty="0"/>
              <a:t>You don’t need to consult anyone else about how to get to a neighbor’s house because you have the right pointer</a:t>
            </a:r>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pic>
        <p:nvPicPr>
          <p:cNvPr id="5" name="Picture 4"/>
          <p:cNvPicPr>
            <a:picLocks noChangeAspect="1"/>
          </p:cNvPicPr>
          <p:nvPr/>
        </p:nvPicPr>
        <p:blipFill>
          <a:blip r:embed="rId3"/>
          <a:stretch>
            <a:fillRect/>
          </a:stretch>
        </p:blipFill>
        <p:spPr>
          <a:xfrm>
            <a:off x="10460132" y="2798429"/>
            <a:ext cx="2783366" cy="2605230"/>
          </a:xfrm>
          <a:prstGeom prst="rect">
            <a:avLst/>
          </a:prstGeom>
        </p:spPr>
      </p:pic>
      <p:pic>
        <p:nvPicPr>
          <p:cNvPr id="6" name="Picture 5"/>
          <p:cNvPicPr>
            <a:picLocks noChangeAspect="1"/>
          </p:cNvPicPr>
          <p:nvPr/>
        </p:nvPicPr>
        <p:blipFill>
          <a:blip r:embed="rId4"/>
          <a:stretch>
            <a:fillRect/>
          </a:stretch>
        </p:blipFill>
        <p:spPr>
          <a:xfrm>
            <a:off x="3453373" y="2798430"/>
            <a:ext cx="3434697" cy="277922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7021065" y="4497720"/>
            <a:ext cx="3532103" cy="1445833"/>
          </a:xfrm>
          <a:prstGeom prst="rect">
            <a:avLst/>
          </a:prstGeom>
        </p:spPr>
      </p:pic>
    </p:spTree>
    <p:extLst>
      <p:ext uri="{BB962C8B-B14F-4D97-AF65-F5344CB8AC3E}">
        <p14:creationId xmlns:p14="http://schemas.microsoft.com/office/powerpoint/2010/main" val="80990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Logical Graph Model</a:t>
            </a:r>
          </a:p>
        </p:txBody>
      </p:sp>
      <p:sp>
        <p:nvSpPr>
          <p:cNvPr id="3" name="Text Placeholder 2"/>
          <p:cNvSpPr>
            <a:spLocks noGrp="1"/>
          </p:cNvSpPr>
          <p:nvPr>
            <p:ph type="body" idx="1"/>
          </p:nvPr>
        </p:nvSpPr>
        <p:spPr>
          <a:xfrm>
            <a:off x="1698290" y="4197736"/>
            <a:ext cx="14485020" cy="3555799"/>
          </a:xfrm>
        </p:spPr>
        <p:txBody>
          <a:bodyPr vert="horz" wrap="square" lIns="91425" tIns="91425" rIns="91425" bIns="91425" rtlCol="0" anchor="t" anchorCtr="0">
            <a:noAutofit/>
          </a:bodyPr>
          <a:lstStyle/>
          <a:p>
            <a:pPr marL="457200" indent="-457200">
              <a:buSzPct val="120000"/>
              <a:buFont typeface="Arial" charset="0"/>
              <a:buChar char="•"/>
            </a:pPr>
            <a:r>
              <a:rPr lang="en-US" sz="3600" dirty="0"/>
              <a:t>If two physical items are related, they have a relationships arch between them and we model it like the above</a:t>
            </a:r>
          </a:p>
          <a:p>
            <a:pPr marL="457200" indent="-457200">
              <a:buSzPct val="120000"/>
              <a:buFont typeface="Arial" charset="0"/>
              <a:buChar char="•"/>
            </a:pPr>
            <a:r>
              <a:rPr lang="en-US" sz="3600" dirty="0"/>
              <a:t>We build a “logical” data model that has this link</a:t>
            </a:r>
          </a:p>
          <a:p>
            <a:pPr marL="457200" indent="-457200">
              <a:buSzPct val="120000"/>
              <a:buFont typeface="Arial" charset="0"/>
              <a:buChar char="•"/>
            </a:pPr>
            <a:r>
              <a:rPr lang="en-US" sz="3600" dirty="0"/>
              <a:t>In a native graph, the vertexes are loaded into memory and then the physical memory addresses of each link is also reflected in each of the nodes</a:t>
            </a:r>
          </a:p>
          <a:p>
            <a:pPr marL="457200" indent="-457200">
              <a:buSzPct val="120000"/>
              <a:buFont typeface="Arial" charset="0"/>
              <a:buChar char="•"/>
            </a:pPr>
            <a:endParaRPr lang="en-US" sz="3600" dirty="0"/>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
        <p:nvSpPr>
          <p:cNvPr id="5" name="Oval 4"/>
          <p:cNvSpPr/>
          <p:nvPr/>
        </p:nvSpPr>
        <p:spPr>
          <a:xfrm>
            <a:off x="3022934" y="2795250"/>
            <a:ext cx="2634184"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Dan</a:t>
            </a:r>
          </a:p>
        </p:txBody>
      </p:sp>
      <p:sp>
        <p:nvSpPr>
          <p:cNvPr id="6" name="Rounded Rectangle 5"/>
          <p:cNvSpPr/>
          <p:nvPr/>
        </p:nvSpPr>
        <p:spPr>
          <a:xfrm>
            <a:off x="6355069" y="2593774"/>
            <a:ext cx="3518115" cy="1069383"/>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b="1" dirty="0">
                <a:solidFill>
                  <a:schemeClr val="bg1"/>
                </a:solidFill>
              </a:rPr>
              <a:t>LIVES_NEXT_TO</a:t>
            </a:r>
          </a:p>
        </p:txBody>
      </p:sp>
      <p:sp>
        <p:nvSpPr>
          <p:cNvPr id="7" name="Oval 6"/>
          <p:cNvSpPr/>
          <p:nvPr/>
        </p:nvSpPr>
        <p:spPr>
          <a:xfrm>
            <a:off x="10934842" y="2795362"/>
            <a:ext cx="2456458"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Ann</a:t>
            </a:r>
          </a:p>
        </p:txBody>
      </p:sp>
      <p:cxnSp>
        <p:nvCxnSpPr>
          <p:cNvPr id="9" name="Straight Arrow Connector 8"/>
          <p:cNvCxnSpPr>
            <a:stCxn id="6" idx="3"/>
            <a:endCxn id="7" idx="2"/>
          </p:cNvCxnSpPr>
          <p:nvPr/>
        </p:nvCxnSpPr>
        <p:spPr>
          <a:xfrm flipV="1">
            <a:off x="9873184" y="3128465"/>
            <a:ext cx="10616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5657118" y="3128353"/>
            <a:ext cx="697950" cy="1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77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Database Use Indexes</a:t>
            </a:r>
          </a:p>
        </p:txBody>
      </p:sp>
      <p:sp>
        <p:nvSpPr>
          <p:cNvPr id="3" name="Text Placeholder 2"/>
          <p:cNvSpPr>
            <a:spLocks noGrp="1"/>
          </p:cNvSpPr>
          <p:nvPr>
            <p:ph type="body" idx="1"/>
          </p:nvPr>
        </p:nvSpPr>
        <p:spPr>
          <a:xfrm>
            <a:off x="1698290" y="7180541"/>
            <a:ext cx="14485020" cy="1672489"/>
          </a:xfrm>
        </p:spPr>
        <p:txBody>
          <a:bodyPr>
            <a:normAutofit lnSpcReduction="1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pic>
        <p:nvPicPr>
          <p:cNvPr id="5" name="Picture 4"/>
          <p:cNvPicPr>
            <a:picLocks noChangeAspect="1"/>
          </p:cNvPicPr>
          <p:nvPr/>
        </p:nvPicPr>
        <p:blipFill>
          <a:blip r:embed="rId3"/>
          <a:stretch>
            <a:fillRect/>
          </a:stretch>
        </p:blipFill>
        <p:spPr>
          <a:xfrm>
            <a:off x="11246735" y="4278130"/>
            <a:ext cx="2125130" cy="198912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4449" y="4204950"/>
            <a:ext cx="2548694" cy="206230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5118008" y="4027750"/>
            <a:ext cx="2485806" cy="1017542"/>
          </a:xfrm>
          <a:prstGeom prst="rect">
            <a:avLst/>
          </a:prstGeom>
        </p:spPr>
      </p:pic>
      <p:sp>
        <p:nvSpPr>
          <p:cNvPr id="7" name="Can 6"/>
          <p:cNvSpPr/>
          <p:nvPr/>
        </p:nvSpPr>
        <p:spPr>
          <a:xfrm>
            <a:off x="7286032" y="2374674"/>
            <a:ext cx="2231431" cy="131013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dirty="0"/>
              <a:t>Central</a:t>
            </a:r>
          </a:p>
          <a:p>
            <a:pPr algn="ctr"/>
            <a:r>
              <a:rPr lang="en-US" sz="3084"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9050059" y="4145568"/>
            <a:ext cx="2485806" cy="1017542"/>
          </a:xfrm>
          <a:prstGeom prst="rect">
            <a:avLst/>
          </a:prstGeom>
        </p:spPr>
      </p:pic>
      <p:sp>
        <p:nvSpPr>
          <p:cNvPr id="10" name="TextBox 9"/>
          <p:cNvSpPr txBox="1"/>
          <p:nvPr/>
        </p:nvSpPr>
        <p:spPr>
          <a:xfrm>
            <a:off x="9755558" y="2703424"/>
            <a:ext cx="3881191" cy="566950"/>
          </a:xfrm>
          <a:prstGeom prst="rect">
            <a:avLst/>
          </a:prstGeom>
          <a:noFill/>
        </p:spPr>
        <p:txBody>
          <a:bodyPr wrap="none" rtlCol="0">
            <a:spAutoFit/>
          </a:bodyPr>
          <a:lstStyle/>
          <a:p>
            <a:r>
              <a:rPr lang="en-US" sz="3084"/>
              <a:t>Search: 123 Main St.</a:t>
            </a:r>
          </a:p>
        </p:txBody>
      </p:sp>
    </p:spTree>
    <p:extLst>
      <p:ext uri="{BB962C8B-B14F-4D97-AF65-F5344CB8AC3E}">
        <p14:creationId xmlns:p14="http://schemas.microsoft.com/office/powerpoint/2010/main" val="1863676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26</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912338" y="2146445"/>
            <a:ext cx="5643880" cy="973243"/>
          </a:xfrm>
          <a:noFill/>
        </p:spPr>
        <p:txBody>
          <a:bodyPr/>
          <a:lstStyle/>
          <a:p>
            <a:pPr marL="0" indent="0" algn="ctr">
              <a:buNone/>
            </a:pPr>
            <a:r>
              <a:rPr lang="en-US" sz="4000"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11088907" y="2146445"/>
            <a:ext cx="5154930" cy="973243"/>
          </a:xfrm>
          <a:noFill/>
        </p:spPr>
        <p:txBody>
          <a:bodyPr vert="horz" lIns="137160" tIns="0" rIns="0" bIns="0" rtlCol="0" anchor="ctr">
            <a:noAutofit/>
          </a:bodyPr>
          <a:lstStyle/>
          <a:p>
            <a:pPr marL="0" indent="0" algn="ctr">
              <a:buNone/>
            </a:pPr>
            <a:r>
              <a:rPr lang="en-US" sz="4000"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2780851" y="3397957"/>
            <a:ext cx="3451413" cy="314986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1365812" y="7361083"/>
            <a:ext cx="7292300" cy="1635641"/>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prohibited</a:t>
            </a:r>
            <a:r>
              <a:rPr lang="en-US" sz="3548" dirty="0"/>
              <a:t> until it is </a:t>
            </a:r>
            <a:r>
              <a:rPr lang="en-US" sz="3548" b="1" dirty="0"/>
              <a:t>permitted</a:t>
            </a:r>
          </a:p>
          <a:p>
            <a:pPr marL="502931" indent="-502931">
              <a:buFont typeface="Arial" panose="020B0604020202020204" pitchFamily="34" charset="0"/>
              <a:buChar char="•"/>
            </a:pPr>
            <a:r>
              <a:rPr lang="en-US" sz="2933" dirty="0"/>
              <a:t>You can only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2386772" y="3029197"/>
            <a:ext cx="4231933" cy="3884008"/>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3286264" y="4548285"/>
            <a:ext cx="2262158" cy="646203"/>
          </a:xfrm>
          <a:prstGeom prst="rect">
            <a:avLst/>
          </a:prstGeom>
          <a:noFill/>
        </p:spPr>
        <p:txBody>
          <a:bodyPr wrap="none" rtlCol="0">
            <a:spAutoFit/>
          </a:bodyPr>
          <a:lstStyle/>
          <a:p>
            <a:r>
              <a:rPr lang="en-US" sz="3599"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10124396" y="7356117"/>
            <a:ext cx="7083952" cy="2086982"/>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permitted</a:t>
            </a:r>
            <a:r>
              <a:rPr lang="en-US" sz="3548" dirty="0"/>
              <a:t> until it is </a:t>
            </a:r>
            <a:r>
              <a:rPr lang="en-US" sz="3548" b="1" dirty="0"/>
              <a:t>prohibited</a:t>
            </a:r>
          </a:p>
          <a:p>
            <a:pPr marL="502931" indent="-502931">
              <a:buFont typeface="Arial" panose="020B0604020202020204" pitchFamily="34" charset="0"/>
              <a:buChar char="•"/>
            </a:pPr>
            <a:r>
              <a:rPr lang="en-US" sz="2933" b="1" dirty="0"/>
              <a:t>Anyone</a:t>
            </a:r>
            <a:r>
              <a:rPr lang="en-US" sz="2933" dirty="0"/>
              <a:t> can easily add </a:t>
            </a:r>
            <a:r>
              <a:rPr lang="en-US" sz="2933" b="1" dirty="0"/>
              <a:t>any</a:t>
            </a:r>
            <a:r>
              <a:rPr lang="en-US" sz="2933" dirty="0"/>
              <a:t> data at </a:t>
            </a:r>
            <a:r>
              <a:rPr lang="en-US" sz="2933" b="1" dirty="0"/>
              <a:t>any</a:t>
            </a:r>
            <a:r>
              <a:rPr lang="en-US" sz="2933" dirty="0"/>
              <a:t>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11843577" y="3200412"/>
            <a:ext cx="3451413" cy="3149866"/>
          </a:xfrm>
          <a:prstGeom prst="rect">
            <a:avLst/>
          </a:prstGeom>
        </p:spPr>
      </p:pic>
    </p:spTree>
    <p:extLst>
      <p:ext uri="{BB962C8B-B14F-4D97-AF65-F5344CB8AC3E}">
        <p14:creationId xmlns:p14="http://schemas.microsoft.com/office/powerpoint/2010/main" val="352313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62" y="0"/>
            <a:ext cx="16596361" cy="1275906"/>
          </a:xfrm>
        </p:spPr>
        <p:txBody>
          <a:bodyPr/>
          <a:lstStyle/>
          <a:p>
            <a:r>
              <a:rPr lang="en-US" sz="4800" dirty="0"/>
              <a:t>The “Knowledge triangle” metaphor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27</a:t>
            </a:fld>
            <a:endParaRPr lang="en-US"/>
          </a:p>
        </p:txBody>
      </p:sp>
      <p:sp>
        <p:nvSpPr>
          <p:cNvPr id="5" name="TextBox 4"/>
          <p:cNvSpPr txBox="1"/>
          <p:nvPr/>
        </p:nvSpPr>
        <p:spPr>
          <a:xfrm>
            <a:off x="9598330" y="8899612"/>
            <a:ext cx="7629993" cy="464614"/>
          </a:xfrm>
          <a:prstGeom prst="rect">
            <a:avLst/>
          </a:prstGeom>
          <a:noFill/>
        </p:spPr>
        <p:txBody>
          <a:bodyPr wrap="square" rtlCol="0">
            <a:spAutoFit/>
          </a:bodyPr>
          <a:lstStyle/>
          <a:p>
            <a:r>
              <a:rPr lang="en-US" dirty="0"/>
              <a:t>https://</a:t>
            </a:r>
            <a:r>
              <a:rPr lang="en-US" dirty="0" err="1"/>
              <a:t>en.wikipedia.org</a:t>
            </a:r>
            <a:r>
              <a:rPr lang="en-US" dirty="0"/>
              <a:t>/wiki/</a:t>
            </a:r>
            <a:r>
              <a:rPr lang="en-US" dirty="0" err="1"/>
              <a:t>DIKW_pyramid</a:t>
            </a:r>
            <a:endParaRPr lang="en-US" dirty="0"/>
          </a:p>
        </p:txBody>
      </p:sp>
      <p:sp>
        <p:nvSpPr>
          <p:cNvPr id="9" name="TextBox 8"/>
          <p:cNvSpPr txBox="1"/>
          <p:nvPr/>
        </p:nvSpPr>
        <p:spPr>
          <a:xfrm>
            <a:off x="940976" y="2355646"/>
            <a:ext cx="7174758" cy="5693866"/>
          </a:xfrm>
          <a:prstGeom prst="rect">
            <a:avLst/>
          </a:prstGeom>
          <a:noFill/>
        </p:spPr>
        <p:txBody>
          <a:bodyPr wrap="square" rtlCol="0">
            <a:spAutoFit/>
          </a:bodyPr>
          <a:lstStyle/>
          <a:p>
            <a:pPr marL="457200" indent="-457200">
              <a:buFont typeface="Arial" charset="0"/>
              <a:buChar char="•"/>
            </a:pPr>
            <a:r>
              <a:rPr lang="en-US" sz="2800" dirty="0"/>
              <a:t>Diagram for representing the relationships between data, information, knowledge, and wisdom</a:t>
            </a:r>
          </a:p>
          <a:p>
            <a:pPr marL="457200" indent="-457200">
              <a:buFont typeface="Arial" charset="0"/>
              <a:buChar char="•"/>
            </a:pPr>
            <a:r>
              <a:rPr lang="en-US" sz="2800" dirty="0"/>
              <a:t>Too often we focus on “Big Data” and not enough on connected knowledge and </a:t>
            </a:r>
            <a:r>
              <a:rPr lang="en-US" sz="2800" b="1" dirty="0"/>
              <a:t>transferrable</a:t>
            </a:r>
            <a:r>
              <a:rPr lang="en-US" sz="2800" dirty="0"/>
              <a:t> knowledge</a:t>
            </a:r>
          </a:p>
          <a:p>
            <a:pPr marL="457200" indent="-457200">
              <a:buFont typeface="Arial" charset="0"/>
              <a:buChar char="•"/>
            </a:pPr>
            <a:r>
              <a:rPr lang="en-US" sz="2800" dirty="0"/>
              <a:t>Graphs are connected information concepts</a:t>
            </a:r>
          </a:p>
          <a:p>
            <a:pPr marL="457200" indent="-457200">
              <a:buFont typeface="Arial" charset="0"/>
              <a:buChar char="•"/>
            </a:pPr>
            <a:r>
              <a:rPr lang="en-US" sz="2800" dirty="0"/>
              <a:t>Wisdom is reusable across multiple context</a:t>
            </a:r>
          </a:p>
          <a:p>
            <a:pPr marL="457200" indent="-457200">
              <a:buFont typeface="Arial" charset="0"/>
              <a:buChar char="•"/>
            </a:pPr>
            <a:r>
              <a:rPr lang="en-US" sz="2800" dirty="0"/>
              <a:t>Can we capture knowledge in a form that can be reused across multiple domains?</a:t>
            </a:r>
          </a:p>
          <a:p>
            <a:endParaRPr lang="en-US" sz="2800" dirty="0"/>
          </a:p>
        </p:txBody>
      </p:sp>
      <p:sp>
        <p:nvSpPr>
          <p:cNvPr id="11" name="Trapezoid 10"/>
          <p:cNvSpPr/>
          <p:nvPr/>
        </p:nvSpPr>
        <p:spPr>
          <a:xfrm>
            <a:off x="8855075" y="6603887"/>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Data</a:t>
            </a:r>
            <a:r>
              <a:rPr lang="en-US" dirty="0"/>
              <a:t> - Binary, Codes, Data Lakes</a:t>
            </a:r>
          </a:p>
        </p:txBody>
      </p:sp>
      <p:sp>
        <p:nvSpPr>
          <p:cNvPr id="12" name="Trapezoid 11"/>
          <p:cNvSpPr/>
          <p:nvPr/>
        </p:nvSpPr>
        <p:spPr>
          <a:xfrm>
            <a:off x="9725562" y="5202579"/>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Information - </a:t>
            </a:r>
            <a:r>
              <a:rPr lang="en-US" dirty="0">
                <a:solidFill>
                  <a:schemeClr val="bg1"/>
                </a:solidFill>
              </a:rPr>
              <a:t>Concepts</a:t>
            </a:r>
          </a:p>
        </p:txBody>
      </p:sp>
      <p:sp>
        <p:nvSpPr>
          <p:cNvPr id="16" name="Trapezoid 15"/>
          <p:cNvSpPr/>
          <p:nvPr/>
        </p:nvSpPr>
        <p:spPr>
          <a:xfrm>
            <a:off x="10585552" y="3802274"/>
            <a:ext cx="4146448" cy="1401308"/>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11472384" y="1970508"/>
            <a:ext cx="2372784" cy="18298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t>Wisdom  &amp; </a:t>
            </a:r>
            <a:r>
              <a:rPr lang="en-US" dirty="0"/>
              <a:t>AI</a:t>
            </a:r>
          </a:p>
        </p:txBody>
      </p:sp>
    </p:spTree>
    <p:extLst>
      <p:ext uri="{BB962C8B-B14F-4D97-AF65-F5344CB8AC3E}">
        <p14:creationId xmlns:p14="http://schemas.microsoft.com/office/powerpoint/2010/main" val="192244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7695384" y="3890933"/>
            <a:ext cx="5640435" cy="1384161"/>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a:xfrm>
            <a:off x="604598" y="782122"/>
            <a:ext cx="14427518" cy="796054"/>
          </a:xfrm>
        </p:spPr>
        <p:txBody>
          <a:bodyPr/>
          <a:lstStyle/>
          <a:p>
            <a:r>
              <a:rPr lang="en-US" b="1" dirty="0"/>
              <a:t>From Raw Data to Wisdom with Continuous Enrichment</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28</a:t>
            </a:fld>
            <a:endParaRPr lang="en-US"/>
          </a:p>
        </p:txBody>
      </p:sp>
      <p:pic>
        <p:nvPicPr>
          <p:cNvPr id="7" name="Picture 6"/>
          <p:cNvPicPr>
            <a:picLocks noChangeAspect="1"/>
          </p:cNvPicPr>
          <p:nvPr/>
        </p:nvPicPr>
        <p:blipFill>
          <a:blip r:embed="rId4"/>
          <a:stretch>
            <a:fillRect/>
          </a:stretch>
        </p:blipFill>
        <p:spPr>
          <a:xfrm>
            <a:off x="6828472" y="7512164"/>
            <a:ext cx="7035624" cy="1435639"/>
          </a:xfrm>
          <a:prstGeom prst="rect">
            <a:avLst/>
          </a:prstGeom>
        </p:spPr>
      </p:pic>
      <p:sp>
        <p:nvSpPr>
          <p:cNvPr id="8" name="Up Arrow 7"/>
          <p:cNvSpPr/>
          <p:nvPr/>
        </p:nvSpPr>
        <p:spPr>
          <a:xfrm>
            <a:off x="9525017" y="7054963"/>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p:cNvSpPr/>
          <p:nvPr/>
        </p:nvSpPr>
        <p:spPr>
          <a:xfrm>
            <a:off x="7064237" y="5702611"/>
            <a:ext cx="6586108" cy="1386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Up Arrow 9"/>
          <p:cNvSpPr/>
          <p:nvPr/>
        </p:nvSpPr>
        <p:spPr>
          <a:xfrm>
            <a:off x="9536026" y="524867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p:cNvSpPr/>
          <p:nvPr/>
        </p:nvSpPr>
        <p:spPr>
          <a:xfrm>
            <a:off x="7662377" y="3893275"/>
            <a:ext cx="5640435" cy="138181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E87722"/>
              </a:solidFill>
            </a:endParaRPr>
          </a:p>
        </p:txBody>
      </p:sp>
      <p:sp>
        <p:nvSpPr>
          <p:cNvPr id="12" name="Rectangle 11"/>
          <p:cNvSpPr/>
          <p:nvPr/>
        </p:nvSpPr>
        <p:spPr>
          <a:xfrm>
            <a:off x="8144934" y="2141724"/>
            <a:ext cx="4741334" cy="12594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9536026" y="337970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p:cNvSpPr txBox="1"/>
          <p:nvPr/>
        </p:nvSpPr>
        <p:spPr>
          <a:xfrm>
            <a:off x="2645940" y="2082112"/>
            <a:ext cx="4182533" cy="1209177"/>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13979516" y="7814205"/>
            <a:ext cx="893193" cy="836896"/>
          </a:xfrm>
          <a:prstGeom prst="rect">
            <a:avLst/>
          </a:prstGeom>
          <a:noFill/>
        </p:spPr>
        <p:txBody>
          <a:bodyPr wrap="none" rtlCol="0">
            <a:spAutoFit/>
          </a:bodyPr>
          <a:lstStyle/>
          <a:p>
            <a:r>
              <a:rPr lang="en-US" b="1" dirty="0">
                <a:solidFill>
                  <a:schemeClr val="accent1"/>
                </a:solidFill>
              </a:rPr>
              <a:t>Data</a:t>
            </a:r>
          </a:p>
          <a:p>
            <a:r>
              <a:rPr lang="en-US" b="1" dirty="0">
                <a:solidFill>
                  <a:schemeClr val="accent1"/>
                </a:solidFill>
              </a:rPr>
              <a:t>Lake</a:t>
            </a:r>
          </a:p>
        </p:txBody>
      </p:sp>
      <p:sp>
        <p:nvSpPr>
          <p:cNvPr id="16" name="TextBox 15"/>
          <p:cNvSpPr txBox="1"/>
          <p:nvPr/>
        </p:nvSpPr>
        <p:spPr>
          <a:xfrm>
            <a:off x="13741571" y="6251972"/>
            <a:ext cx="1888659" cy="464614"/>
          </a:xfrm>
          <a:prstGeom prst="rect">
            <a:avLst/>
          </a:prstGeom>
          <a:noFill/>
        </p:spPr>
        <p:txBody>
          <a:bodyPr wrap="none" rtlCol="0">
            <a:spAutoFit/>
          </a:bodyPr>
          <a:lstStyle/>
          <a:p>
            <a:r>
              <a:rPr lang="en-US" b="1" dirty="0">
                <a:solidFill>
                  <a:schemeClr val="accent1"/>
                </a:solidFill>
              </a:rPr>
              <a:t>Information</a:t>
            </a:r>
          </a:p>
        </p:txBody>
      </p:sp>
      <p:sp>
        <p:nvSpPr>
          <p:cNvPr id="17" name="TextBox 16"/>
          <p:cNvSpPr txBox="1"/>
          <p:nvPr/>
        </p:nvSpPr>
        <p:spPr>
          <a:xfrm>
            <a:off x="13489401" y="4234304"/>
            <a:ext cx="1840568" cy="836896"/>
          </a:xfrm>
          <a:prstGeom prst="rect">
            <a:avLst/>
          </a:prstGeom>
          <a:noFill/>
        </p:spPr>
        <p:txBody>
          <a:bodyPr wrap="none" rtlCol="0">
            <a:spAutoFit/>
          </a:bodyPr>
          <a:lstStyle/>
          <a:p>
            <a:r>
              <a:rPr lang="en-US" b="1" dirty="0">
                <a:solidFill>
                  <a:schemeClr val="accent1"/>
                </a:solidFill>
              </a:rPr>
              <a:t>Knowledge</a:t>
            </a:r>
          </a:p>
          <a:p>
            <a:r>
              <a:rPr lang="en-US" b="1" dirty="0">
                <a:solidFill>
                  <a:schemeClr val="accent1"/>
                </a:solidFill>
              </a:rPr>
              <a:t>Graph</a:t>
            </a:r>
          </a:p>
        </p:txBody>
      </p:sp>
      <p:sp>
        <p:nvSpPr>
          <p:cNvPr id="18" name="TextBox 17"/>
          <p:cNvSpPr txBox="1"/>
          <p:nvPr/>
        </p:nvSpPr>
        <p:spPr>
          <a:xfrm>
            <a:off x="13060387" y="2578977"/>
            <a:ext cx="1389226" cy="464614"/>
          </a:xfrm>
          <a:prstGeom prst="rect">
            <a:avLst/>
          </a:prstGeom>
          <a:noFill/>
        </p:spPr>
        <p:txBody>
          <a:bodyPr wrap="none" rtlCol="0">
            <a:spAutoFit/>
          </a:bodyPr>
          <a:lstStyle/>
          <a:p>
            <a:r>
              <a:rPr lang="en-US" b="1" dirty="0">
                <a:solidFill>
                  <a:schemeClr val="accent1"/>
                </a:solidFill>
              </a:rPr>
              <a:t>Wisdom</a:t>
            </a:r>
          </a:p>
        </p:txBody>
      </p:sp>
      <p:sp>
        <p:nvSpPr>
          <p:cNvPr id="19" name="TextBox 18"/>
          <p:cNvSpPr txBox="1"/>
          <p:nvPr/>
        </p:nvSpPr>
        <p:spPr>
          <a:xfrm>
            <a:off x="1861201" y="7512164"/>
            <a:ext cx="3568594" cy="1209177"/>
          </a:xfrm>
          <a:prstGeom prst="rect">
            <a:avLst/>
          </a:prstGeom>
          <a:noFill/>
        </p:spPr>
        <p:txBody>
          <a:bodyPr wrap="square" rtlCol="0">
            <a:spAutoFit/>
          </a:bodyPr>
          <a:lstStyle/>
          <a:p>
            <a:r>
              <a:rPr lang="en-US" sz="2400" dirty="0"/>
              <a:t>Raw data dumped from a database, log files </a:t>
            </a:r>
            <a:r>
              <a:rPr lang="en-US" sz="2400"/>
              <a:t>or documents</a:t>
            </a:r>
            <a:endParaRPr lang="en-US" sz="2400" dirty="0"/>
          </a:p>
        </p:txBody>
      </p:sp>
      <p:sp>
        <p:nvSpPr>
          <p:cNvPr id="20" name="TextBox 19"/>
          <p:cNvSpPr txBox="1"/>
          <p:nvPr/>
        </p:nvSpPr>
        <p:spPr>
          <a:xfrm>
            <a:off x="7407797" y="5896636"/>
            <a:ext cx="1856534" cy="464614"/>
          </a:xfrm>
          <a:prstGeom prst="rect">
            <a:avLst/>
          </a:prstGeom>
          <a:noFill/>
        </p:spPr>
        <p:txBody>
          <a:bodyPr wrap="none" rtlCol="0">
            <a:spAutoFit/>
          </a:bodyPr>
          <a:lstStyle/>
          <a:p>
            <a:r>
              <a:rPr lang="en-US">
                <a:solidFill>
                  <a:schemeClr val="bg1"/>
                </a:solidFill>
              </a:rPr>
              <a:t>Tagged Text</a:t>
            </a:r>
            <a:endParaRPr lang="en-US" dirty="0">
              <a:solidFill>
                <a:schemeClr val="bg1"/>
              </a:solidFill>
            </a:endParaRPr>
          </a:p>
        </p:txBody>
      </p:sp>
      <p:sp>
        <p:nvSpPr>
          <p:cNvPr id="21" name="TextBox 20"/>
          <p:cNvSpPr txBox="1"/>
          <p:nvPr/>
        </p:nvSpPr>
        <p:spPr>
          <a:xfrm>
            <a:off x="7818357" y="4012310"/>
            <a:ext cx="2063385" cy="464614"/>
          </a:xfrm>
          <a:prstGeom prst="rect">
            <a:avLst/>
          </a:prstGeom>
          <a:noFill/>
        </p:spPr>
        <p:txBody>
          <a:bodyPr wrap="none" rtlCol="0">
            <a:spAutoFit/>
          </a:bodyPr>
          <a:lstStyle/>
          <a:p>
            <a:r>
              <a:rPr lang="en-US" b="1" dirty="0">
                <a:solidFill>
                  <a:srgbClr val="E87722"/>
                </a:solidFill>
              </a:rPr>
              <a:t>Connections</a:t>
            </a:r>
          </a:p>
        </p:txBody>
      </p:sp>
      <p:sp>
        <p:nvSpPr>
          <p:cNvPr id="22" name="TextBox 21"/>
          <p:cNvSpPr txBox="1"/>
          <p:nvPr/>
        </p:nvSpPr>
        <p:spPr>
          <a:xfrm>
            <a:off x="9418413" y="4539222"/>
            <a:ext cx="1787669" cy="464614"/>
          </a:xfrm>
          <a:prstGeom prst="rect">
            <a:avLst/>
          </a:prstGeom>
          <a:noFill/>
        </p:spPr>
        <p:txBody>
          <a:bodyPr wrap="none" rtlCol="0">
            <a:spAutoFit/>
          </a:bodyPr>
          <a:lstStyle/>
          <a:p>
            <a:r>
              <a:rPr lang="en-US" b="1" dirty="0">
                <a:solidFill>
                  <a:srgbClr val="E87722"/>
                </a:solidFill>
              </a:rPr>
              <a:t>Consistent</a:t>
            </a:r>
          </a:p>
        </p:txBody>
      </p:sp>
      <p:sp>
        <p:nvSpPr>
          <p:cNvPr id="23" name="TextBox 22"/>
          <p:cNvSpPr txBox="1"/>
          <p:nvPr/>
        </p:nvSpPr>
        <p:spPr>
          <a:xfrm>
            <a:off x="10625166" y="4114936"/>
            <a:ext cx="2236510" cy="464614"/>
          </a:xfrm>
          <a:prstGeom prst="rect">
            <a:avLst/>
          </a:prstGeom>
          <a:noFill/>
        </p:spPr>
        <p:txBody>
          <a:bodyPr wrap="none" rtlCol="0">
            <a:spAutoFit/>
          </a:bodyPr>
          <a:lstStyle/>
          <a:p>
            <a:r>
              <a:rPr lang="en-US" b="1" dirty="0">
                <a:solidFill>
                  <a:srgbClr val="E87722"/>
                </a:solidFill>
              </a:rPr>
              <a:t>De-duplicated</a:t>
            </a:r>
          </a:p>
        </p:txBody>
      </p:sp>
      <p:sp>
        <p:nvSpPr>
          <p:cNvPr id="24" name="TextBox 23"/>
          <p:cNvSpPr txBox="1"/>
          <p:nvPr/>
        </p:nvSpPr>
        <p:spPr>
          <a:xfrm>
            <a:off x="7327242" y="6412162"/>
            <a:ext cx="1635384" cy="464614"/>
          </a:xfrm>
          <a:prstGeom prst="rect">
            <a:avLst/>
          </a:prstGeom>
          <a:noFill/>
        </p:spPr>
        <p:txBody>
          <a:bodyPr wrap="none" rtlCol="0">
            <a:spAutoFit/>
          </a:bodyPr>
          <a:lstStyle/>
          <a:p>
            <a:r>
              <a:rPr lang="en-US" dirty="0">
                <a:solidFill>
                  <a:schemeClr val="bg1"/>
                </a:solidFill>
              </a:rPr>
              <a:t>Semantics</a:t>
            </a:r>
          </a:p>
        </p:txBody>
      </p:sp>
      <p:sp>
        <p:nvSpPr>
          <p:cNvPr id="25" name="TextBox 24"/>
          <p:cNvSpPr txBox="1"/>
          <p:nvPr/>
        </p:nvSpPr>
        <p:spPr>
          <a:xfrm>
            <a:off x="9772379" y="5892901"/>
            <a:ext cx="1499128" cy="464614"/>
          </a:xfrm>
          <a:prstGeom prst="rect">
            <a:avLst/>
          </a:prstGeom>
          <a:noFill/>
        </p:spPr>
        <p:txBody>
          <a:bodyPr wrap="none" rtlCol="0">
            <a:spAutoFit/>
          </a:bodyPr>
          <a:lstStyle/>
          <a:p>
            <a:r>
              <a:rPr lang="en-US" dirty="0">
                <a:solidFill>
                  <a:schemeClr val="bg1"/>
                </a:solidFill>
              </a:rPr>
              <a:t>Concepts</a:t>
            </a:r>
          </a:p>
        </p:txBody>
      </p:sp>
      <p:sp>
        <p:nvSpPr>
          <p:cNvPr id="26" name="TextBox 25"/>
          <p:cNvSpPr txBox="1"/>
          <p:nvPr/>
        </p:nvSpPr>
        <p:spPr>
          <a:xfrm>
            <a:off x="8565598" y="2539118"/>
            <a:ext cx="4081951" cy="464614"/>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9546645" y="6378693"/>
            <a:ext cx="1568058" cy="464614"/>
          </a:xfrm>
          <a:prstGeom prst="rect">
            <a:avLst/>
          </a:prstGeom>
          <a:noFill/>
        </p:spPr>
        <p:txBody>
          <a:bodyPr wrap="none" rtlCol="0">
            <a:spAutoFit/>
          </a:bodyPr>
          <a:lstStyle/>
          <a:p>
            <a:r>
              <a:rPr lang="en-US">
                <a:solidFill>
                  <a:schemeClr val="bg1"/>
                </a:solidFill>
              </a:rPr>
              <a:t>Defintions</a:t>
            </a:r>
            <a:endParaRPr lang="en-US" dirty="0">
              <a:solidFill>
                <a:schemeClr val="bg1"/>
              </a:solidFill>
            </a:endParaRPr>
          </a:p>
        </p:txBody>
      </p:sp>
      <p:sp>
        <p:nvSpPr>
          <p:cNvPr id="28" name="TextBox 27"/>
          <p:cNvSpPr txBox="1"/>
          <p:nvPr/>
        </p:nvSpPr>
        <p:spPr>
          <a:xfrm>
            <a:off x="11831266" y="5883483"/>
            <a:ext cx="1163588" cy="464614"/>
          </a:xfrm>
          <a:prstGeom prst="rect">
            <a:avLst/>
          </a:prstGeom>
          <a:noFill/>
        </p:spPr>
        <p:txBody>
          <a:bodyPr wrap="none" rtlCol="0">
            <a:spAutoFit/>
          </a:bodyPr>
          <a:lstStyle/>
          <a:p>
            <a:r>
              <a:rPr lang="en-US">
                <a:solidFill>
                  <a:schemeClr val="bg1"/>
                </a:solidFill>
              </a:rPr>
              <a:t>Validity</a:t>
            </a:r>
            <a:endParaRPr lang="en-US" dirty="0">
              <a:solidFill>
                <a:schemeClr val="bg1"/>
              </a:solidFill>
            </a:endParaRPr>
          </a:p>
        </p:txBody>
      </p:sp>
      <p:sp>
        <p:nvSpPr>
          <p:cNvPr id="29" name="TextBox 28"/>
          <p:cNvSpPr txBox="1"/>
          <p:nvPr/>
        </p:nvSpPr>
        <p:spPr>
          <a:xfrm>
            <a:off x="11676897" y="6343853"/>
            <a:ext cx="1757212" cy="464614"/>
          </a:xfrm>
          <a:prstGeom prst="rect">
            <a:avLst/>
          </a:prstGeom>
          <a:noFill/>
        </p:spPr>
        <p:txBody>
          <a:bodyPr wrap="none" rtlCol="0">
            <a:spAutoFit/>
          </a:bodyPr>
          <a:lstStyle/>
          <a:p>
            <a:r>
              <a:rPr lang="en-US" dirty="0">
                <a:solidFill>
                  <a:schemeClr val="bg1"/>
                </a:solidFill>
              </a:rPr>
              <a:t>Searchable</a:t>
            </a:r>
          </a:p>
        </p:txBody>
      </p:sp>
      <p:cxnSp>
        <p:nvCxnSpPr>
          <p:cNvPr id="31" name="Straight Arrow Connector 30"/>
          <p:cNvCxnSpPr/>
          <p:nvPr/>
        </p:nvCxnSpPr>
        <p:spPr>
          <a:xfrm flipV="1">
            <a:off x="6082217" y="2612507"/>
            <a:ext cx="1283123" cy="5849782"/>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3709795" y="4815683"/>
            <a:ext cx="2813400" cy="1077218"/>
          </a:xfrm>
          <a:prstGeom prst="rect">
            <a:avLst/>
          </a:prstGeom>
          <a:noFill/>
        </p:spPr>
        <p:txBody>
          <a:bodyPr wrap="square" rtlCol="0">
            <a:spAutoFit/>
          </a:bodyPr>
          <a:lstStyle/>
          <a:p>
            <a:r>
              <a:rPr lang="en-US" sz="3200" b="1" dirty="0"/>
              <a:t>Continuous</a:t>
            </a:r>
          </a:p>
          <a:p>
            <a:r>
              <a:rPr lang="en-US" sz="3200" b="1" dirty="0"/>
              <a:t>Enrichment</a:t>
            </a:r>
          </a:p>
        </p:txBody>
      </p:sp>
    </p:spTree>
    <p:extLst>
      <p:ext uri="{BB962C8B-B14F-4D97-AF65-F5344CB8AC3E}">
        <p14:creationId xmlns:p14="http://schemas.microsoft.com/office/powerpoint/2010/main" val="190691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F638-AB4E-5A4D-8C2D-304288E63FF0}"/>
              </a:ext>
            </a:extLst>
          </p:cNvPr>
          <p:cNvSpPr>
            <a:spLocks noGrp="1"/>
          </p:cNvSpPr>
          <p:nvPr>
            <p:ph type="title"/>
          </p:nvPr>
        </p:nvSpPr>
        <p:spPr>
          <a:xfrm>
            <a:off x="726439" y="264612"/>
            <a:ext cx="16596361" cy="1047926"/>
          </a:xfrm>
        </p:spPr>
        <p:txBody>
          <a:bodyPr/>
          <a:lstStyle/>
          <a:p>
            <a:r>
              <a:rPr lang="en-US" dirty="0"/>
              <a:t>The Apocryphal Cancer Gene Story</a:t>
            </a:r>
          </a:p>
        </p:txBody>
      </p:sp>
      <p:sp>
        <p:nvSpPr>
          <p:cNvPr id="6" name="Slide Number Placeholder 5">
            <a:extLst>
              <a:ext uri="{FF2B5EF4-FFF2-40B4-BE49-F238E27FC236}">
                <a16:creationId xmlns:a16="http://schemas.microsoft.com/office/drawing/2014/main" id="{B6CF4187-64F3-0E42-B4E1-45FCC068989B}"/>
              </a:ext>
            </a:extLst>
          </p:cNvPr>
          <p:cNvSpPr>
            <a:spLocks noGrp="1"/>
          </p:cNvSpPr>
          <p:nvPr>
            <p:ph type="sldNum" sz="quarter" idx="12"/>
          </p:nvPr>
        </p:nvSpPr>
        <p:spPr/>
        <p:txBody>
          <a:bodyPr/>
          <a:lstStyle/>
          <a:p>
            <a:fld id="{3310D8EA-3107-4873-B9AB-DD7D3E79053A}" type="slidenum">
              <a:rPr lang="en-US" smtClean="0"/>
              <a:t>29</a:t>
            </a:fld>
            <a:endParaRPr lang="en-US"/>
          </a:p>
        </p:txBody>
      </p:sp>
      <p:sp>
        <p:nvSpPr>
          <p:cNvPr id="7" name="Text Placeholder 6">
            <a:extLst>
              <a:ext uri="{FF2B5EF4-FFF2-40B4-BE49-F238E27FC236}">
                <a16:creationId xmlns:a16="http://schemas.microsoft.com/office/drawing/2014/main" id="{08CD887B-136B-1B40-9460-E5362E9E690C}"/>
              </a:ext>
            </a:extLst>
          </p:cNvPr>
          <p:cNvSpPr>
            <a:spLocks noGrp="1"/>
          </p:cNvSpPr>
          <p:nvPr>
            <p:ph type="body" idx="13"/>
          </p:nvPr>
        </p:nvSpPr>
        <p:spPr>
          <a:xfrm>
            <a:off x="726438" y="2179795"/>
            <a:ext cx="6714267" cy="721783"/>
          </a:xfrm>
        </p:spPr>
        <p:txBody>
          <a:bodyPr/>
          <a:lstStyle/>
          <a:p>
            <a:r>
              <a:rPr lang="en-US" b="1" dirty="0">
                <a:solidFill>
                  <a:schemeClr val="tx1"/>
                </a:solidFill>
              </a:rPr>
              <a:t>The Smoking Gene Theory (1950)</a:t>
            </a:r>
          </a:p>
        </p:txBody>
      </p:sp>
      <p:sp>
        <p:nvSpPr>
          <p:cNvPr id="8" name="Text Placeholder 7">
            <a:extLst>
              <a:ext uri="{FF2B5EF4-FFF2-40B4-BE49-F238E27FC236}">
                <a16:creationId xmlns:a16="http://schemas.microsoft.com/office/drawing/2014/main" id="{451FDD24-123B-EC49-99CB-E4230CE2DB0E}"/>
              </a:ext>
            </a:extLst>
          </p:cNvPr>
          <p:cNvSpPr>
            <a:spLocks noGrp="1"/>
          </p:cNvSpPr>
          <p:nvPr>
            <p:ph type="body" sz="quarter" idx="3"/>
          </p:nvPr>
        </p:nvSpPr>
        <p:spPr>
          <a:xfrm>
            <a:off x="9052558" y="2179795"/>
            <a:ext cx="8270240" cy="721783"/>
          </a:xfrm>
        </p:spPr>
        <p:txBody>
          <a:bodyPr/>
          <a:lstStyle/>
          <a:p>
            <a:r>
              <a:rPr lang="en-US" b="1" dirty="0">
                <a:solidFill>
                  <a:schemeClr val="tx1"/>
                </a:solidFill>
              </a:rPr>
              <a:t>The Correct </a:t>
            </a:r>
            <a:r>
              <a:rPr lang="en-US" b="1" dirty="0">
                <a:solidFill>
                  <a:schemeClr val="accent2"/>
                </a:solidFill>
              </a:rPr>
              <a:t>Causal</a:t>
            </a:r>
            <a:r>
              <a:rPr lang="en-US" b="1" dirty="0">
                <a:solidFill>
                  <a:schemeClr val="tx1"/>
                </a:solidFill>
              </a:rPr>
              <a:t> Relationship (1969)</a:t>
            </a:r>
          </a:p>
        </p:txBody>
      </p:sp>
      <p:sp>
        <p:nvSpPr>
          <p:cNvPr id="9" name="Oval 8">
            <a:extLst>
              <a:ext uri="{FF2B5EF4-FFF2-40B4-BE49-F238E27FC236}">
                <a16:creationId xmlns:a16="http://schemas.microsoft.com/office/drawing/2014/main" id="{A6781D97-04F5-8D42-A892-A266177E9724}"/>
              </a:ext>
            </a:extLst>
          </p:cNvPr>
          <p:cNvSpPr/>
          <p:nvPr/>
        </p:nvSpPr>
        <p:spPr>
          <a:xfrm>
            <a:off x="3519288" y="3242387"/>
            <a:ext cx="2828757"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a:t>Smoking</a:t>
            </a:r>
            <a:endParaRPr lang="en-US" sz="3600" dirty="0"/>
          </a:p>
          <a:p>
            <a:pPr algn="ctr"/>
            <a:r>
              <a:rPr lang="en-US" sz="3600" dirty="0"/>
              <a:t>Gene</a:t>
            </a:r>
          </a:p>
        </p:txBody>
      </p:sp>
      <p:sp>
        <p:nvSpPr>
          <p:cNvPr id="10" name="Oval 9">
            <a:extLst>
              <a:ext uri="{FF2B5EF4-FFF2-40B4-BE49-F238E27FC236}">
                <a16:creationId xmlns:a16="http://schemas.microsoft.com/office/drawing/2014/main" id="{C21157CA-9AB2-9540-94AE-99404BE2FDB6}"/>
              </a:ext>
            </a:extLst>
          </p:cNvPr>
          <p:cNvSpPr/>
          <p:nvPr/>
        </p:nvSpPr>
        <p:spPr>
          <a:xfrm>
            <a:off x="5745717" y="6489196"/>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11" name="Oval 10">
            <a:extLst>
              <a:ext uri="{FF2B5EF4-FFF2-40B4-BE49-F238E27FC236}">
                <a16:creationId xmlns:a16="http://schemas.microsoft.com/office/drawing/2014/main" id="{1E23E21A-B60A-3E40-B3BC-A8FE08FD4ECB}"/>
              </a:ext>
            </a:extLst>
          </p:cNvPr>
          <p:cNvSpPr/>
          <p:nvPr/>
        </p:nvSpPr>
        <p:spPr>
          <a:xfrm>
            <a:off x="1226271" y="6484142"/>
            <a:ext cx="318218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Urge to</a:t>
            </a:r>
          </a:p>
          <a:p>
            <a:pPr algn="ctr"/>
            <a:r>
              <a:rPr lang="en-US" sz="3600" dirty="0"/>
              <a:t>Smoke</a:t>
            </a:r>
          </a:p>
        </p:txBody>
      </p:sp>
      <p:cxnSp>
        <p:nvCxnSpPr>
          <p:cNvPr id="13" name="Straight Arrow Connector 12">
            <a:extLst>
              <a:ext uri="{FF2B5EF4-FFF2-40B4-BE49-F238E27FC236}">
                <a16:creationId xmlns:a16="http://schemas.microsoft.com/office/drawing/2014/main" id="{0DA8D996-124F-3C4D-8BA6-11C9D9DA808F}"/>
              </a:ext>
            </a:extLst>
          </p:cNvPr>
          <p:cNvCxnSpPr>
            <a:cxnSpLocks/>
            <a:stCxn id="9" idx="3"/>
            <a:endCxn id="11" idx="0"/>
          </p:cNvCxnSpPr>
          <p:nvPr/>
        </p:nvCxnSpPr>
        <p:spPr>
          <a:xfrm flipH="1">
            <a:off x="2817366" y="4683091"/>
            <a:ext cx="1116184" cy="180105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B8FB6B-C300-A143-8B32-F60A5563E7FC}"/>
              </a:ext>
            </a:extLst>
          </p:cNvPr>
          <p:cNvCxnSpPr>
            <a:cxnSpLocks/>
            <a:stCxn id="9" idx="5"/>
            <a:endCxn id="10" idx="0"/>
          </p:cNvCxnSpPr>
          <p:nvPr/>
        </p:nvCxnSpPr>
        <p:spPr>
          <a:xfrm>
            <a:off x="5933783" y="4683091"/>
            <a:ext cx="1241289" cy="1806105"/>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9CB1858-6F2F-B243-BAA6-870171070906}"/>
              </a:ext>
            </a:extLst>
          </p:cNvPr>
          <p:cNvSpPr/>
          <p:nvPr/>
        </p:nvSpPr>
        <p:spPr>
          <a:xfrm>
            <a:off x="13928834" y="6480770"/>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26" name="Oval 25">
            <a:extLst>
              <a:ext uri="{FF2B5EF4-FFF2-40B4-BE49-F238E27FC236}">
                <a16:creationId xmlns:a16="http://schemas.microsoft.com/office/drawing/2014/main" id="{79A782C9-9859-C545-8775-D6BC1B42F998}"/>
              </a:ext>
            </a:extLst>
          </p:cNvPr>
          <p:cNvSpPr/>
          <p:nvPr/>
        </p:nvSpPr>
        <p:spPr>
          <a:xfrm>
            <a:off x="10356113" y="6870283"/>
            <a:ext cx="2254102"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Tar</a:t>
            </a:r>
          </a:p>
        </p:txBody>
      </p:sp>
      <p:cxnSp>
        <p:nvCxnSpPr>
          <p:cNvPr id="27" name="Straight Arrow Connector 26">
            <a:extLst>
              <a:ext uri="{FF2B5EF4-FFF2-40B4-BE49-F238E27FC236}">
                <a16:creationId xmlns:a16="http://schemas.microsoft.com/office/drawing/2014/main" id="{8426C0D1-BCC3-D947-89B2-1362B80B25D8}"/>
              </a:ext>
            </a:extLst>
          </p:cNvPr>
          <p:cNvCxnSpPr>
            <a:cxnSpLocks/>
            <a:stCxn id="26" idx="6"/>
            <a:endCxn id="25" idx="2"/>
          </p:cNvCxnSpPr>
          <p:nvPr/>
        </p:nvCxnSpPr>
        <p:spPr>
          <a:xfrm>
            <a:off x="12610215" y="7324715"/>
            <a:ext cx="1318619"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EAF7D93-6032-4142-9036-E1D8E627D820}"/>
              </a:ext>
            </a:extLst>
          </p:cNvPr>
          <p:cNvSpPr/>
          <p:nvPr/>
        </p:nvSpPr>
        <p:spPr>
          <a:xfrm>
            <a:off x="11350981" y="3631900"/>
            <a:ext cx="3182189"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Smoking</a:t>
            </a:r>
          </a:p>
        </p:txBody>
      </p:sp>
      <p:cxnSp>
        <p:nvCxnSpPr>
          <p:cNvPr id="31" name="Straight Arrow Connector 30">
            <a:extLst>
              <a:ext uri="{FF2B5EF4-FFF2-40B4-BE49-F238E27FC236}">
                <a16:creationId xmlns:a16="http://schemas.microsoft.com/office/drawing/2014/main" id="{A8EDDF62-3C32-6E47-9224-D08F04FE9314}"/>
              </a:ext>
            </a:extLst>
          </p:cNvPr>
          <p:cNvCxnSpPr>
            <a:cxnSpLocks/>
            <a:endCxn id="26" idx="0"/>
          </p:cNvCxnSpPr>
          <p:nvPr/>
        </p:nvCxnSpPr>
        <p:spPr>
          <a:xfrm flipH="1">
            <a:off x="11483164" y="4540764"/>
            <a:ext cx="1458912" cy="232951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F01ED1-145B-BD44-8309-3C1BB4E0B265}"/>
              </a:ext>
            </a:extLst>
          </p:cNvPr>
          <p:cNvSpPr txBox="1"/>
          <p:nvPr/>
        </p:nvSpPr>
        <p:spPr>
          <a:xfrm>
            <a:off x="4083571" y="9016671"/>
            <a:ext cx="4697506" cy="464614"/>
          </a:xfrm>
          <a:prstGeom prst="rect">
            <a:avLst/>
          </a:prstGeom>
          <a:noFill/>
        </p:spPr>
        <p:txBody>
          <a:bodyPr wrap="square" rtlCol="0">
            <a:spAutoFit/>
          </a:bodyPr>
          <a:lstStyle/>
          <a:p>
            <a:r>
              <a:rPr lang="en-US" dirty="0"/>
              <a:t>20 million preventable deaths</a:t>
            </a:r>
          </a:p>
        </p:txBody>
      </p:sp>
      <p:sp>
        <p:nvSpPr>
          <p:cNvPr id="45" name="TextBox 44">
            <a:extLst>
              <a:ext uri="{FF2B5EF4-FFF2-40B4-BE49-F238E27FC236}">
                <a16:creationId xmlns:a16="http://schemas.microsoft.com/office/drawing/2014/main" id="{BD050FC4-C334-0542-9646-42685DF000CE}"/>
              </a:ext>
            </a:extLst>
          </p:cNvPr>
          <p:cNvSpPr txBox="1"/>
          <p:nvPr/>
        </p:nvSpPr>
        <p:spPr>
          <a:xfrm>
            <a:off x="10356113" y="9012605"/>
            <a:ext cx="5934702" cy="464614"/>
          </a:xfrm>
          <a:prstGeom prst="rect">
            <a:avLst/>
          </a:prstGeom>
          <a:noFill/>
        </p:spPr>
        <p:txBody>
          <a:bodyPr wrap="square" rtlCol="0">
            <a:spAutoFit/>
          </a:bodyPr>
          <a:lstStyle/>
          <a:p>
            <a:r>
              <a:rPr lang="en-US" dirty="0"/>
              <a:t>From “The Book of Why” by Judea Pearl</a:t>
            </a:r>
          </a:p>
        </p:txBody>
      </p:sp>
      <p:sp>
        <p:nvSpPr>
          <p:cNvPr id="46" name="TextBox 45">
            <a:extLst>
              <a:ext uri="{FF2B5EF4-FFF2-40B4-BE49-F238E27FC236}">
                <a16:creationId xmlns:a16="http://schemas.microsoft.com/office/drawing/2014/main" id="{96E2C67C-4B72-8B4C-B35C-5103C84D9C26}"/>
              </a:ext>
            </a:extLst>
          </p:cNvPr>
          <p:cNvSpPr txBox="1"/>
          <p:nvPr/>
        </p:nvSpPr>
        <p:spPr>
          <a:xfrm>
            <a:off x="4817604" y="6739940"/>
            <a:ext cx="434734" cy="584775"/>
          </a:xfrm>
          <a:prstGeom prst="rect">
            <a:avLst/>
          </a:prstGeom>
          <a:noFill/>
        </p:spPr>
        <p:txBody>
          <a:bodyPr wrap="none" rtlCol="0">
            <a:spAutoFit/>
          </a:bodyPr>
          <a:lstStyle/>
          <a:p>
            <a:r>
              <a:rPr lang="en-US" sz="3200" b="1" dirty="0"/>
              <a:t>?</a:t>
            </a:r>
          </a:p>
        </p:txBody>
      </p:sp>
      <p:cxnSp>
        <p:nvCxnSpPr>
          <p:cNvPr id="21" name="Straight Arrow Connector 20">
            <a:extLst>
              <a:ext uri="{FF2B5EF4-FFF2-40B4-BE49-F238E27FC236}">
                <a16:creationId xmlns:a16="http://schemas.microsoft.com/office/drawing/2014/main" id="{32B8FB6B-C300-A143-8B32-F60A5563E7FC}"/>
              </a:ext>
            </a:extLst>
          </p:cNvPr>
          <p:cNvCxnSpPr>
            <a:cxnSpLocks/>
            <a:stCxn id="11" idx="6"/>
            <a:endCxn id="10" idx="2"/>
          </p:cNvCxnSpPr>
          <p:nvPr/>
        </p:nvCxnSpPr>
        <p:spPr>
          <a:xfrm>
            <a:off x="4408460" y="7328087"/>
            <a:ext cx="1337257" cy="5054"/>
          </a:xfrm>
          <a:prstGeom prst="straightConnector1">
            <a:avLst/>
          </a:prstGeom>
          <a:ln w="7620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2113FBB-9344-D34B-BA5A-3C84D1FA27C3}"/>
              </a:ext>
            </a:extLst>
          </p:cNvPr>
          <p:cNvSpPr>
            <a:spLocks noGrp="1"/>
          </p:cNvSpPr>
          <p:nvPr>
            <p:ph type="title"/>
          </p:nvPr>
        </p:nvSpPr>
        <p:spPr>
          <a:xfrm>
            <a:off x="721118" y="297712"/>
            <a:ext cx="16596361" cy="958598"/>
          </a:xfrm>
        </p:spPr>
        <p:txBody>
          <a:bodyPr/>
          <a:lstStyle/>
          <a:p>
            <a:r>
              <a:rPr lang="en-US" dirty="0"/>
              <a:t>About Optum</a:t>
            </a:r>
          </a:p>
        </p:txBody>
      </p:sp>
      <p:sp>
        <p:nvSpPr>
          <p:cNvPr id="10" name="Content Placeholder 9">
            <a:extLst>
              <a:ext uri="{FF2B5EF4-FFF2-40B4-BE49-F238E27FC236}">
                <a16:creationId xmlns:a16="http://schemas.microsoft.com/office/drawing/2014/main" id="{B9B29586-354B-6742-9D67-09093535ED5F}"/>
              </a:ext>
            </a:extLst>
          </p:cNvPr>
          <p:cNvSpPr>
            <a:spLocks noGrp="1"/>
          </p:cNvSpPr>
          <p:nvPr>
            <p:ph idx="1"/>
          </p:nvPr>
        </p:nvSpPr>
        <p:spPr>
          <a:xfrm>
            <a:off x="1076852" y="4386860"/>
            <a:ext cx="13943718" cy="4021781"/>
          </a:xfrm>
        </p:spPr>
        <p:txBody>
          <a:bodyPr/>
          <a:lstStyle/>
          <a:p>
            <a:pPr marL="409575" indent="-409575"/>
            <a:r>
              <a:rPr lang="en-US" sz="3600" dirty="0"/>
              <a:t>Part of United Health Group ($200B in Revenue in 2017)</a:t>
            </a:r>
          </a:p>
          <a:p>
            <a:pPr marL="409575" indent="-409575"/>
            <a:r>
              <a:rPr lang="en-US" sz="3600" dirty="0"/>
              <a:t>270,000 employees and growing…</a:t>
            </a:r>
          </a:p>
          <a:p>
            <a:pPr marL="409575" indent="-409575"/>
            <a:r>
              <a:rPr lang="en-US" sz="3600" dirty="0"/>
              <a:t>Over 42,000 IT employees</a:t>
            </a:r>
          </a:p>
          <a:p>
            <a:pPr marL="409575" indent="-409575"/>
            <a:r>
              <a:rPr lang="en-US" sz="3600" dirty="0"/>
              <a:t>Over $1B/year in data analytics</a:t>
            </a:r>
          </a:p>
          <a:p>
            <a:pPr marL="409575" indent="-409575"/>
            <a:r>
              <a:rPr lang="en-US" sz="3600" dirty="0"/>
              <a:t>Over 3,000 people involved in analytics and data science</a:t>
            </a:r>
          </a:p>
          <a:p>
            <a:endParaRPr lang="en-US" sz="3600" dirty="0"/>
          </a:p>
        </p:txBody>
      </p:sp>
      <p:sp>
        <p:nvSpPr>
          <p:cNvPr id="6" name="Slide Number Placeholder 5">
            <a:extLst>
              <a:ext uri="{FF2B5EF4-FFF2-40B4-BE49-F238E27FC236}">
                <a16:creationId xmlns:a16="http://schemas.microsoft.com/office/drawing/2014/main" id="{D4CD8E3D-5503-0A4C-BD0D-6396325D1E98}"/>
              </a:ext>
            </a:extLst>
          </p:cNvPr>
          <p:cNvSpPr>
            <a:spLocks noGrp="1"/>
          </p:cNvSpPr>
          <p:nvPr>
            <p:ph type="sldNum" sz="quarter" idx="12"/>
          </p:nvPr>
        </p:nvSpPr>
        <p:spPr/>
        <p:txBody>
          <a:bodyPr/>
          <a:lstStyle/>
          <a:p>
            <a:fld id="{3310D8EA-3107-4873-B9AB-DD7D3E79053A}" type="slidenum">
              <a:rPr lang="en-US" smtClean="0"/>
              <a:t>3</a:t>
            </a:fld>
            <a:endParaRPr lang="en-US"/>
          </a:p>
        </p:txBody>
      </p:sp>
      <p:sp>
        <p:nvSpPr>
          <p:cNvPr id="11" name="TextBox 10">
            <a:extLst>
              <a:ext uri="{FF2B5EF4-FFF2-40B4-BE49-F238E27FC236}">
                <a16:creationId xmlns:a16="http://schemas.microsoft.com/office/drawing/2014/main" id="{7F3CD6F5-092B-B148-8F4C-472673524221}"/>
              </a:ext>
            </a:extLst>
          </p:cNvPr>
          <p:cNvSpPr txBox="1"/>
          <p:nvPr/>
        </p:nvSpPr>
        <p:spPr>
          <a:xfrm>
            <a:off x="1412903" y="2361911"/>
            <a:ext cx="14721364" cy="1754326"/>
          </a:xfrm>
          <a:prstGeom prst="rect">
            <a:avLst/>
          </a:prstGeom>
          <a:noFill/>
        </p:spPr>
        <p:txBody>
          <a:bodyPr wrap="square" rtlCol="0">
            <a:spAutoFit/>
          </a:bodyPr>
          <a:lstStyle/>
          <a:p>
            <a:r>
              <a:rPr lang="en-US" sz="3600" i="1" dirty="0"/>
              <a:t>Our Mission: To help people live healthier lives and to help make the health system work better for everyone.</a:t>
            </a:r>
          </a:p>
          <a:p>
            <a:endParaRPr lang="en-US" sz="3600" i="1" dirty="0"/>
          </a:p>
        </p:txBody>
      </p:sp>
    </p:spTree>
    <p:extLst>
      <p:ext uri="{BB962C8B-B14F-4D97-AF65-F5344CB8AC3E}">
        <p14:creationId xmlns:p14="http://schemas.microsoft.com/office/powerpoint/2010/main" val="3449915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FDF5AC-8465-E949-A401-222765AEB019}"/>
              </a:ext>
            </a:extLst>
          </p:cNvPr>
          <p:cNvSpPr>
            <a:spLocks noGrp="1"/>
          </p:cNvSpPr>
          <p:nvPr>
            <p:ph type="title"/>
          </p:nvPr>
        </p:nvSpPr>
        <p:spPr>
          <a:xfrm>
            <a:off x="671553" y="2743201"/>
            <a:ext cx="2613108" cy="4731026"/>
          </a:xfrm>
        </p:spPr>
        <p:txBody>
          <a:bodyPr/>
          <a:lstStyle/>
          <a:p>
            <a:r>
              <a:rPr lang="en-US" dirty="0"/>
              <a:t>2018</a:t>
            </a:r>
            <a:br>
              <a:rPr lang="en-US" dirty="0"/>
            </a:br>
            <a:r>
              <a:rPr lang="en-US" dirty="0"/>
              <a:t>Summer</a:t>
            </a:r>
            <a:br>
              <a:rPr lang="en-US" dirty="0"/>
            </a:br>
            <a:r>
              <a:rPr lang="en-US" dirty="0"/>
              <a:t>Interns</a:t>
            </a:r>
            <a:br>
              <a:rPr lang="en-US" dirty="0"/>
            </a:br>
            <a:br>
              <a:rPr lang="en-US" dirty="0"/>
            </a:br>
            <a:r>
              <a:rPr lang="en-US" sz="3200" dirty="0"/>
              <a:t>20+ passed their Neo4j certification exams!</a:t>
            </a:r>
            <a:endParaRPr lang="en-US" dirty="0"/>
          </a:p>
        </p:txBody>
      </p:sp>
      <p:sp>
        <p:nvSpPr>
          <p:cNvPr id="6" name="Slide Number Placeholder 5">
            <a:extLst>
              <a:ext uri="{FF2B5EF4-FFF2-40B4-BE49-F238E27FC236}">
                <a16:creationId xmlns:a16="http://schemas.microsoft.com/office/drawing/2014/main" id="{20B1D7E5-691E-0840-BC6F-CB89D02D7BED}"/>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5" name="Footer Placeholder 4">
            <a:extLst>
              <a:ext uri="{FF2B5EF4-FFF2-40B4-BE49-F238E27FC236}">
                <a16:creationId xmlns:a16="http://schemas.microsoft.com/office/drawing/2014/main" id="{6F9EF9B6-154A-8642-BF8D-00353E844726}"/>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0D6E5918-EFA3-054A-90E2-07436E456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835" y="423895"/>
            <a:ext cx="12103652" cy="9090347"/>
          </a:xfrm>
          <a:prstGeom prst="rect">
            <a:avLst/>
          </a:prstGeom>
        </p:spPr>
      </p:pic>
    </p:spTree>
    <p:extLst>
      <p:ext uri="{BB962C8B-B14F-4D97-AF65-F5344CB8AC3E}">
        <p14:creationId xmlns:p14="http://schemas.microsoft.com/office/powerpoint/2010/main" val="379674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6" name="Content Placeholder 5"/>
          <p:cNvSpPr>
            <a:spLocks noGrp="1"/>
          </p:cNvSpPr>
          <p:nvPr>
            <p:ph idx="1"/>
          </p:nvPr>
        </p:nvSpPr>
        <p:spPr/>
        <p:txBody>
          <a:bodyPr/>
          <a:lstStyle/>
          <a:p>
            <a:r>
              <a:rPr lang="en-US" dirty="0"/>
              <a:t>Healthcare is full of “wicked problems”</a:t>
            </a:r>
          </a:p>
          <a:p>
            <a:r>
              <a:rPr lang="en-US" dirty="0"/>
              <a:t>Graph databases are a great step in the right direction </a:t>
            </a:r>
            <a:r>
              <a:rPr lang="mr-IN" dirty="0"/>
              <a:t>–</a:t>
            </a:r>
            <a:r>
              <a:rPr lang="en-US" dirty="0"/>
              <a:t> but they will not solve the healthcare connection problems </a:t>
            </a:r>
            <a:r>
              <a:rPr lang="en-US" b="1" dirty="0"/>
              <a:t>alone</a:t>
            </a:r>
          </a:p>
          <a:p>
            <a:r>
              <a:rPr lang="en-US" dirty="0"/>
              <a:t>We need engineers that have a deep appreciation for </a:t>
            </a:r>
            <a:r>
              <a:rPr lang="en-US" b="1" dirty="0"/>
              <a:t>graph and</a:t>
            </a:r>
            <a:r>
              <a:rPr lang="mr-IN" b="1" dirty="0"/>
              <a:t>…</a:t>
            </a:r>
            <a:endParaRPr lang="en-US" b="1" dirty="0"/>
          </a:p>
          <a:p>
            <a:pPr lvl="1"/>
            <a:r>
              <a:rPr lang="en-US" dirty="0"/>
              <a:t>Natural Language Processing</a:t>
            </a:r>
          </a:p>
          <a:p>
            <a:pPr lvl="1"/>
            <a:r>
              <a:rPr lang="en-US" dirty="0"/>
              <a:t>Machine Learning</a:t>
            </a:r>
          </a:p>
          <a:p>
            <a:pPr lvl="1"/>
            <a:r>
              <a:rPr lang="en-US" dirty="0"/>
              <a:t>Search, semantics and metadata</a:t>
            </a:r>
          </a:p>
          <a:p>
            <a:pPr lvl="1"/>
            <a:r>
              <a:rPr lang="en-US" dirty="0"/>
              <a:t>Graph traversal algorithms</a:t>
            </a:r>
          </a:p>
          <a:p>
            <a:pPr lvl="1"/>
            <a:r>
              <a:rPr lang="en-US" dirty="0"/>
              <a:t>Graph visualization</a:t>
            </a:r>
          </a:p>
          <a:p>
            <a:pPr lvl="1"/>
            <a:r>
              <a:rPr lang="en-US" dirty="0"/>
              <a:t>Distributed systems</a:t>
            </a:r>
          </a:p>
          <a:p>
            <a:pPr lvl="1"/>
            <a:r>
              <a:rPr lang="en-US" dirty="0"/>
              <a:t>High availability</a:t>
            </a:r>
          </a:p>
          <a:p>
            <a:pPr lvl="1"/>
            <a:r>
              <a:rPr lang="en-US" dirty="0"/>
              <a:t>Security</a:t>
            </a:r>
          </a:p>
          <a:p>
            <a:pPr lvl="1"/>
            <a:r>
              <a:rPr lang="en-US" dirty="0"/>
              <a:t>Statistics and causality</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31</a:t>
            </a:fld>
            <a:endParaRPr lang="en-US"/>
          </a:p>
        </p:txBody>
      </p:sp>
    </p:spTree>
    <p:extLst>
      <p:ext uri="{BB962C8B-B14F-4D97-AF65-F5344CB8AC3E}">
        <p14:creationId xmlns:p14="http://schemas.microsoft.com/office/powerpoint/2010/main" val="154078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10" name="Text Placeholder 9"/>
          <p:cNvSpPr>
            <a:spLocks noGrp="1"/>
          </p:cNvSpPr>
          <p:nvPr>
            <p:ph type="body" idx="1"/>
          </p:nvPr>
        </p:nvSpPr>
        <p:spPr/>
        <p:txBody>
          <a:bodyPr/>
          <a:lstStyle/>
          <a:p>
            <a:r>
              <a:rPr lang="en-US" sz="2400" dirty="0"/>
              <a:t>Optum Advanced Technology Collaborative</a:t>
            </a:r>
          </a:p>
        </p:txBody>
      </p:sp>
      <p:sp>
        <p:nvSpPr>
          <p:cNvPr id="11" name="Text Placeholder 10"/>
          <p:cNvSpPr>
            <a:spLocks noGrp="1"/>
          </p:cNvSpPr>
          <p:nvPr>
            <p:ph type="body" idx="10"/>
          </p:nvPr>
        </p:nvSpPr>
        <p:spPr>
          <a:xfrm>
            <a:off x="754377" y="7338156"/>
            <a:ext cx="10528058" cy="1010714"/>
          </a:xfrm>
        </p:spPr>
        <p:txBody>
          <a:bodyPr/>
          <a:lstStyle/>
          <a:p>
            <a:r>
              <a:rPr lang="en-US" sz="2400" dirty="0"/>
              <a:t>Dan.McCreary@optum.com</a:t>
            </a:r>
          </a:p>
          <a:p>
            <a:r>
              <a:rPr lang="en-US" sz="2400" dirty="0"/>
              <a:t>https://</a:t>
            </a:r>
            <a:r>
              <a:rPr lang="en-US" sz="2400" dirty="0" err="1"/>
              <a:t>medium.com</a:t>
            </a:r>
            <a:r>
              <a:rPr lang="en-US" sz="2400" dirty="0"/>
              <a:t>/@</a:t>
            </a:r>
            <a:r>
              <a:rPr lang="en-US" sz="2400" dirty="0" err="1"/>
              <a:t>dmccreary</a:t>
            </a:r>
            <a:endParaRPr lang="en-US" sz="2400" dirty="0"/>
          </a:p>
        </p:txBody>
      </p:sp>
      <p:sp>
        <p:nvSpPr>
          <p:cNvPr id="5" name="Footer Placeholder 4"/>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4294967295"/>
          </p:nvPr>
        </p:nvSpPr>
        <p:spPr>
          <a:xfrm>
            <a:off x="17084675" y="9513888"/>
            <a:ext cx="796925" cy="536575"/>
          </a:xfrm>
        </p:spPr>
        <p:txBody>
          <a:bodyPr/>
          <a:lstStyle/>
          <a:p>
            <a:fld id="{3310D8EA-3107-4873-B9AB-DD7D3E79053A}" type="slidenum">
              <a:rPr lang="en-US" smtClean="0"/>
              <a:t>32</a:t>
            </a:fld>
            <a:endParaRPr lang="en-US"/>
          </a:p>
        </p:txBody>
      </p:sp>
      <p:pic>
        <p:nvPicPr>
          <p:cNvPr id="13" name="Picture 12"/>
          <p:cNvPicPr>
            <a:picLocks noChangeAspect="1"/>
          </p:cNvPicPr>
          <p:nvPr/>
        </p:nvPicPr>
        <p:blipFill>
          <a:blip r:embed="rId2"/>
          <a:stretch>
            <a:fillRect/>
          </a:stretch>
        </p:blipFill>
        <p:spPr>
          <a:xfrm>
            <a:off x="6694267" y="7982476"/>
            <a:ext cx="660690" cy="578104"/>
          </a:xfrm>
          <a:prstGeom prst="rect">
            <a:avLst/>
          </a:prstGeom>
        </p:spPr>
      </p:pic>
      <p:sp>
        <p:nvSpPr>
          <p:cNvPr id="14" name="TextBox 13"/>
          <p:cNvSpPr txBox="1"/>
          <p:nvPr/>
        </p:nvSpPr>
        <p:spPr>
          <a:xfrm>
            <a:off x="7354957" y="7982476"/>
            <a:ext cx="1947969" cy="464614"/>
          </a:xfrm>
          <a:prstGeom prst="rect">
            <a:avLst/>
          </a:prstGeom>
          <a:noFill/>
        </p:spPr>
        <p:txBody>
          <a:bodyPr wrap="none" rtlCol="0">
            <a:spAutoFit/>
          </a:bodyPr>
          <a:lstStyle/>
          <a:p>
            <a:r>
              <a:rPr lang="en-US" dirty="0"/>
              <a:t>@</a:t>
            </a:r>
            <a:r>
              <a:rPr lang="en-US" dirty="0" err="1"/>
              <a:t>dmccreary</a:t>
            </a:r>
            <a:endParaRPr lang="en-US" dirty="0"/>
          </a:p>
        </p:txBody>
      </p:sp>
    </p:spTree>
    <p:extLst>
      <p:ext uri="{BB962C8B-B14F-4D97-AF65-F5344CB8AC3E}">
        <p14:creationId xmlns:p14="http://schemas.microsoft.com/office/powerpoint/2010/main" val="163698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2269" y="2007040"/>
            <a:ext cx="16420532" cy="754945"/>
          </a:xfrm>
        </p:spPr>
        <p:txBody>
          <a:bodyPr/>
          <a:lstStyle/>
          <a:p>
            <a:pPr>
              <a:buNone/>
            </a:pPr>
            <a:r>
              <a:rPr lang="en-US" dirty="0"/>
              <a:t>The first part of recognizing a bias is to give them </a:t>
            </a:r>
            <a:r>
              <a:rPr lang="en-US" b="1" dirty="0"/>
              <a:t>names</a:t>
            </a:r>
          </a:p>
        </p:txBody>
      </p:sp>
      <p:sp>
        <p:nvSpPr>
          <p:cNvPr id="3" name="Title 2"/>
          <p:cNvSpPr>
            <a:spLocks noGrp="1"/>
          </p:cNvSpPr>
          <p:nvPr>
            <p:ph type="title"/>
          </p:nvPr>
        </p:nvSpPr>
        <p:spPr/>
        <p:txBody>
          <a:bodyPr/>
          <a:lstStyle/>
          <a:p>
            <a:r>
              <a:rPr lang="en-US" dirty="0"/>
              <a:t>Bias Recognition in Database Selection</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33</a:t>
            </a:fld>
            <a:endParaRPr lang="en-US" dirty="0"/>
          </a:p>
        </p:txBody>
      </p:sp>
      <p:sp>
        <p:nvSpPr>
          <p:cNvPr id="5" name="Footer Placeholder 4"/>
          <p:cNvSpPr>
            <a:spLocks noGrp="1"/>
          </p:cNvSpPr>
          <p:nvPr>
            <p:ph type="ftr" sz="quarter" idx="11"/>
          </p:nvPr>
        </p:nvSpPr>
        <p:spPr>
          <a:xfrm>
            <a:off x="5278584" y="9341679"/>
            <a:ext cx="6035040" cy="535517"/>
          </a:xfrm>
        </p:spPr>
        <p:txBody>
          <a:bodyPr/>
          <a:lstStyle/>
          <a:p>
            <a:r>
              <a:rPr lang="en-US"/>
              <a:t>Optum Confidential</a:t>
            </a:r>
            <a:endParaRPr lang="en-US" dirty="0"/>
          </a:p>
        </p:txBody>
      </p:sp>
      <p:sp>
        <p:nvSpPr>
          <p:cNvPr id="6" name="TextBox 5"/>
          <p:cNvSpPr txBox="1"/>
          <p:nvPr/>
        </p:nvSpPr>
        <p:spPr>
          <a:xfrm>
            <a:off x="1035291" y="4856953"/>
            <a:ext cx="2457724" cy="461665"/>
          </a:xfrm>
          <a:prstGeom prst="rect">
            <a:avLst/>
          </a:prstGeom>
          <a:noFill/>
        </p:spPr>
        <p:txBody>
          <a:bodyPr wrap="none" rtlCol="0">
            <a:spAutoFit/>
          </a:bodyPr>
          <a:lstStyle/>
          <a:p>
            <a:r>
              <a:rPr lang="en-US" sz="2400" b="1" dirty="0"/>
              <a:t>Anchoring Bias</a:t>
            </a:r>
          </a:p>
        </p:txBody>
      </p:sp>
      <p:pic>
        <p:nvPicPr>
          <p:cNvPr id="7" name="Picture 6"/>
          <p:cNvPicPr>
            <a:picLocks noChangeAspect="1"/>
          </p:cNvPicPr>
          <p:nvPr/>
        </p:nvPicPr>
        <p:blipFill>
          <a:blip r:embed="rId3"/>
          <a:stretch>
            <a:fillRect/>
          </a:stretch>
        </p:blipFill>
        <p:spPr>
          <a:xfrm>
            <a:off x="1395603" y="3158805"/>
            <a:ext cx="1414747" cy="1705629"/>
          </a:xfrm>
          <a:prstGeom prst="rect">
            <a:avLst/>
          </a:prstGeom>
        </p:spPr>
      </p:pic>
      <p:grpSp>
        <p:nvGrpSpPr>
          <p:cNvPr id="18" name="Group 17"/>
          <p:cNvGrpSpPr/>
          <p:nvPr/>
        </p:nvGrpSpPr>
        <p:grpSpPr>
          <a:xfrm>
            <a:off x="4765731" y="3053249"/>
            <a:ext cx="3249416" cy="2238440"/>
            <a:chOff x="4777568" y="2116667"/>
            <a:chExt cx="2215511" cy="1526210"/>
          </a:xfrm>
        </p:grpSpPr>
        <p:sp>
          <p:nvSpPr>
            <p:cNvPr id="10" name="TextBox 9"/>
            <p:cNvSpPr txBox="1"/>
            <p:nvPr/>
          </p:nvSpPr>
          <p:spPr>
            <a:xfrm>
              <a:off x="5411326" y="2116667"/>
              <a:ext cx="1018227" cy="230832"/>
            </a:xfrm>
            <a:prstGeom prst="rect">
              <a:avLst/>
            </a:prstGeom>
            <a:solidFill>
              <a:schemeClr val="bg1"/>
            </a:solidFill>
          </p:spPr>
          <p:txBody>
            <a:bodyPr wrap="square" rtlCol="0">
              <a:spAutoFit/>
            </a:bodyPr>
            <a:lstStyle/>
            <a:p>
              <a:pPr algn="ctr"/>
              <a:r>
                <a:rPr lang="en-US" sz="1600"/>
                <a:t>memory</a:t>
              </a:r>
              <a:endParaRPr lang="en-US" sz="1600" dirty="0"/>
            </a:p>
          </p:txBody>
        </p:sp>
        <p:pic>
          <p:nvPicPr>
            <p:cNvPr id="8" name="Picture 7"/>
            <p:cNvPicPr>
              <a:picLocks noChangeAspect="1"/>
            </p:cNvPicPr>
            <p:nvPr/>
          </p:nvPicPr>
          <p:blipFill>
            <a:blip r:embed="rId4"/>
            <a:stretch>
              <a:fillRect/>
            </a:stretch>
          </p:blipFill>
          <p:spPr>
            <a:xfrm>
              <a:off x="5334000" y="2395257"/>
              <a:ext cx="1118803" cy="963892"/>
            </a:xfrm>
            <a:prstGeom prst="rect">
              <a:avLst/>
            </a:prstGeom>
          </p:spPr>
        </p:pic>
        <p:sp>
          <p:nvSpPr>
            <p:cNvPr id="9" name="Rectangle 8"/>
            <p:cNvSpPr/>
            <p:nvPr/>
          </p:nvSpPr>
          <p:spPr>
            <a:xfrm>
              <a:off x="4777568" y="3328105"/>
              <a:ext cx="2215511" cy="314772"/>
            </a:xfrm>
            <a:prstGeom prst="rect">
              <a:avLst/>
            </a:prstGeom>
          </p:spPr>
          <p:txBody>
            <a:bodyPr wrap="none">
              <a:spAutoFit/>
            </a:bodyPr>
            <a:lstStyle/>
            <a:p>
              <a:r>
                <a:rPr lang="en-US" sz="2400" b="1"/>
                <a:t>Availability heuristic</a:t>
              </a:r>
              <a:r>
                <a:rPr lang="en-US" sz="2400"/>
                <a:t> </a:t>
              </a:r>
            </a:p>
          </p:txBody>
        </p:sp>
      </p:grpSp>
      <p:grpSp>
        <p:nvGrpSpPr>
          <p:cNvPr id="19" name="Group 18"/>
          <p:cNvGrpSpPr/>
          <p:nvPr/>
        </p:nvGrpSpPr>
        <p:grpSpPr>
          <a:xfrm>
            <a:off x="12827765" y="2562834"/>
            <a:ext cx="2884123" cy="2826209"/>
            <a:chOff x="8293524" y="3995132"/>
            <a:chExt cx="1966447" cy="1926961"/>
          </a:xfrm>
        </p:grpSpPr>
        <p:sp>
          <p:nvSpPr>
            <p:cNvPr id="12" name="Rectangle 11"/>
            <p:cNvSpPr/>
            <p:nvPr/>
          </p:nvSpPr>
          <p:spPr>
            <a:xfrm>
              <a:off x="8293524" y="5607321"/>
              <a:ext cx="1966447" cy="314772"/>
            </a:xfrm>
            <a:prstGeom prst="rect">
              <a:avLst/>
            </a:prstGeom>
          </p:spPr>
          <p:txBody>
            <a:bodyPr wrap="none">
              <a:spAutoFit/>
            </a:bodyPr>
            <a:lstStyle/>
            <a:p>
              <a:r>
                <a:rPr lang="en-US" sz="2400" b="1" dirty="0"/>
                <a:t>Confirmation bias</a:t>
              </a:r>
              <a:r>
                <a:rPr lang="en-US" sz="2400" dirty="0"/>
                <a:t> </a:t>
              </a:r>
            </a:p>
          </p:txBody>
        </p:sp>
        <p:sp>
          <p:nvSpPr>
            <p:cNvPr id="14" name="TextBox 13"/>
            <p:cNvSpPr txBox="1"/>
            <p:nvPr/>
          </p:nvSpPr>
          <p:spPr>
            <a:xfrm>
              <a:off x="8939971" y="3995132"/>
              <a:ext cx="834144" cy="398710"/>
            </a:xfrm>
            <a:prstGeom prst="rect">
              <a:avLst/>
            </a:prstGeom>
            <a:noFill/>
          </p:spPr>
          <p:txBody>
            <a:bodyPr wrap="none" rtlCol="0">
              <a:spAutoFit/>
            </a:bodyPr>
            <a:lstStyle/>
            <a:p>
              <a:pPr algn="ctr"/>
              <a:r>
                <a:rPr lang="en-US" sz="1600" b="1" dirty="0"/>
                <a:t>RDBMS</a:t>
              </a:r>
            </a:p>
            <a:p>
              <a:pPr algn="ctr"/>
              <a:r>
                <a:rPr lang="en-US" sz="1600" b="1" dirty="0"/>
                <a:t>Newsletter</a:t>
              </a:r>
            </a:p>
          </p:txBody>
        </p:sp>
        <p:sp>
          <p:nvSpPr>
            <p:cNvPr id="15" name="Rectangle 14"/>
            <p:cNvSpPr/>
            <p:nvPr/>
          </p:nvSpPr>
          <p:spPr>
            <a:xfrm>
              <a:off x="8293524" y="4563100"/>
              <a:ext cx="1945689" cy="938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p:cNvPicPr>
              <a:picLocks noChangeAspect="1"/>
            </p:cNvPicPr>
            <p:nvPr/>
          </p:nvPicPr>
          <p:blipFill>
            <a:blip r:embed="rId5"/>
            <a:stretch>
              <a:fillRect/>
            </a:stretch>
          </p:blipFill>
          <p:spPr>
            <a:xfrm>
              <a:off x="8610600" y="4460659"/>
              <a:ext cx="1350915" cy="1133929"/>
            </a:xfrm>
            <a:prstGeom prst="rect">
              <a:avLst/>
            </a:prstGeom>
          </p:spPr>
        </p:pic>
      </p:grpSp>
      <p:grpSp>
        <p:nvGrpSpPr>
          <p:cNvPr id="17" name="Group 16">
            <a:extLst>
              <a:ext uri="{FF2B5EF4-FFF2-40B4-BE49-F238E27FC236}">
                <a16:creationId xmlns:a16="http://schemas.microsoft.com/office/drawing/2014/main" id="{F51F6062-9995-C345-A6F3-5E1B0CE1C7C7}"/>
              </a:ext>
            </a:extLst>
          </p:cNvPr>
          <p:cNvGrpSpPr/>
          <p:nvPr/>
        </p:nvGrpSpPr>
        <p:grpSpPr>
          <a:xfrm>
            <a:off x="820366" y="6246569"/>
            <a:ext cx="2339102" cy="2368679"/>
            <a:chOff x="820366" y="6246569"/>
            <a:chExt cx="2339102" cy="2368679"/>
          </a:xfrm>
        </p:grpSpPr>
        <p:grpSp>
          <p:nvGrpSpPr>
            <p:cNvPr id="11" name="Group 10">
              <a:extLst>
                <a:ext uri="{FF2B5EF4-FFF2-40B4-BE49-F238E27FC236}">
                  <a16:creationId xmlns:a16="http://schemas.microsoft.com/office/drawing/2014/main" id="{2FD94952-3613-9B4E-A2F4-DA2854B4FB5D}"/>
                </a:ext>
              </a:extLst>
            </p:cNvPr>
            <p:cNvGrpSpPr/>
            <p:nvPr/>
          </p:nvGrpSpPr>
          <p:grpSpPr>
            <a:xfrm>
              <a:off x="1039793" y="6246569"/>
              <a:ext cx="1899920" cy="1899919"/>
              <a:chOff x="1190768" y="6242342"/>
              <a:chExt cx="1899920" cy="1899919"/>
            </a:xfrm>
          </p:grpSpPr>
          <p:sp>
            <p:nvSpPr>
              <p:cNvPr id="20" name="Bevel 19"/>
              <p:cNvSpPr/>
              <p:nvPr/>
            </p:nvSpPr>
            <p:spPr>
              <a:xfrm>
                <a:off x="1190768" y="6242342"/>
                <a:ext cx="1899920" cy="1899919"/>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1442766" y="6473799"/>
                <a:ext cx="1401237" cy="139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Box 21"/>
            <p:cNvSpPr txBox="1"/>
            <p:nvPr/>
          </p:nvSpPr>
          <p:spPr>
            <a:xfrm>
              <a:off x="820366" y="8153583"/>
              <a:ext cx="2339102" cy="461665"/>
            </a:xfrm>
            <a:prstGeom prst="rect">
              <a:avLst/>
            </a:prstGeom>
            <a:noFill/>
          </p:spPr>
          <p:txBody>
            <a:bodyPr wrap="none" rtlCol="0">
              <a:spAutoFit/>
            </a:bodyPr>
            <a:lstStyle/>
            <a:p>
              <a:pPr algn="ctr"/>
              <a:r>
                <a:rPr lang="en-US" sz="2400" b="1" dirty="0"/>
                <a:t>Framing Effect</a:t>
              </a:r>
            </a:p>
          </p:txBody>
        </p:sp>
      </p:grpSp>
      <p:grpSp>
        <p:nvGrpSpPr>
          <p:cNvPr id="30" name="Group 29"/>
          <p:cNvGrpSpPr/>
          <p:nvPr/>
        </p:nvGrpSpPr>
        <p:grpSpPr>
          <a:xfrm>
            <a:off x="10568326" y="6259988"/>
            <a:ext cx="1792479" cy="2273614"/>
            <a:chOff x="3325234" y="4407776"/>
            <a:chExt cx="1222145" cy="1550192"/>
          </a:xfrm>
        </p:grpSpPr>
        <p:pic>
          <p:nvPicPr>
            <p:cNvPr id="24" name="Picture 23"/>
            <p:cNvPicPr>
              <a:picLocks noChangeAspect="1"/>
            </p:cNvPicPr>
            <p:nvPr/>
          </p:nvPicPr>
          <p:blipFill>
            <a:blip r:embed="rId6"/>
            <a:stretch>
              <a:fillRect/>
            </a:stretch>
          </p:blipFill>
          <p:spPr>
            <a:xfrm>
              <a:off x="3427970" y="4407776"/>
              <a:ext cx="1088556" cy="1106208"/>
            </a:xfrm>
            <a:prstGeom prst="rect">
              <a:avLst/>
            </a:prstGeom>
          </p:spPr>
        </p:pic>
        <p:sp>
          <p:nvSpPr>
            <p:cNvPr id="25" name="TextBox 24"/>
            <p:cNvSpPr txBox="1"/>
            <p:nvPr/>
          </p:nvSpPr>
          <p:spPr>
            <a:xfrm>
              <a:off x="3325234" y="5643196"/>
              <a:ext cx="1222145" cy="314772"/>
            </a:xfrm>
            <a:prstGeom prst="rect">
              <a:avLst/>
            </a:prstGeom>
            <a:noFill/>
          </p:spPr>
          <p:txBody>
            <a:bodyPr wrap="none" rtlCol="0">
              <a:spAutoFit/>
            </a:bodyPr>
            <a:lstStyle/>
            <a:p>
              <a:r>
                <a:rPr lang="en-US" sz="2400" b="1" dirty="0"/>
                <a:t>Halo Effect</a:t>
              </a:r>
            </a:p>
          </p:txBody>
        </p:sp>
      </p:grpSp>
      <p:grpSp>
        <p:nvGrpSpPr>
          <p:cNvPr id="31" name="Group 30"/>
          <p:cNvGrpSpPr/>
          <p:nvPr/>
        </p:nvGrpSpPr>
        <p:grpSpPr>
          <a:xfrm>
            <a:off x="3911864" y="6179910"/>
            <a:ext cx="2733441" cy="2423905"/>
            <a:chOff x="5010597" y="4333603"/>
            <a:chExt cx="1863710" cy="1652663"/>
          </a:xfrm>
        </p:grpSpPr>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1340" y="4333603"/>
              <a:ext cx="1433961" cy="1302070"/>
            </a:xfrm>
            <a:prstGeom prst="rect">
              <a:avLst/>
            </a:prstGeom>
          </p:spPr>
        </p:pic>
        <p:sp>
          <p:nvSpPr>
            <p:cNvPr id="27" name="TextBox 26"/>
            <p:cNvSpPr txBox="1"/>
            <p:nvPr/>
          </p:nvSpPr>
          <p:spPr>
            <a:xfrm>
              <a:off x="5010597" y="5671494"/>
              <a:ext cx="1863710" cy="314772"/>
            </a:xfrm>
            <a:prstGeom prst="rect">
              <a:avLst/>
            </a:prstGeom>
            <a:noFill/>
          </p:spPr>
          <p:txBody>
            <a:bodyPr wrap="none" rtlCol="0">
              <a:spAutoFit/>
            </a:bodyPr>
            <a:lstStyle/>
            <a:p>
              <a:r>
                <a:rPr lang="en-US" sz="2400" b="1"/>
                <a:t>Gamblers Fallacy</a:t>
              </a:r>
              <a:endParaRPr lang="en-US" sz="2400" b="1" dirty="0"/>
            </a:p>
          </p:txBody>
        </p:sp>
      </p:grpSp>
      <p:grpSp>
        <p:nvGrpSpPr>
          <p:cNvPr id="32" name="Group 31"/>
          <p:cNvGrpSpPr/>
          <p:nvPr/>
        </p:nvGrpSpPr>
        <p:grpSpPr>
          <a:xfrm>
            <a:off x="7307355" y="6177104"/>
            <a:ext cx="2437594" cy="2317206"/>
            <a:chOff x="7401281" y="4459161"/>
            <a:chExt cx="1661995" cy="1579914"/>
          </a:xfrm>
        </p:grpSpPr>
        <p:pic>
          <p:nvPicPr>
            <p:cNvPr id="28" name="Picture 27"/>
            <p:cNvPicPr>
              <a:picLocks noChangeAspect="1"/>
            </p:cNvPicPr>
            <p:nvPr/>
          </p:nvPicPr>
          <p:blipFill>
            <a:blip r:embed="rId8"/>
            <a:stretch>
              <a:fillRect/>
            </a:stretch>
          </p:blipFill>
          <p:spPr>
            <a:xfrm>
              <a:off x="7473586" y="4459161"/>
              <a:ext cx="1589690" cy="1232535"/>
            </a:xfrm>
            <a:prstGeom prst="rect">
              <a:avLst/>
            </a:prstGeom>
          </p:spPr>
        </p:pic>
        <p:sp>
          <p:nvSpPr>
            <p:cNvPr id="29" name="TextBox 28"/>
            <p:cNvSpPr txBox="1"/>
            <p:nvPr/>
          </p:nvSpPr>
          <p:spPr>
            <a:xfrm>
              <a:off x="7401281" y="5724303"/>
              <a:ext cx="1593749" cy="314772"/>
            </a:xfrm>
            <a:prstGeom prst="rect">
              <a:avLst/>
            </a:prstGeom>
            <a:noFill/>
          </p:spPr>
          <p:txBody>
            <a:bodyPr wrap="none" rtlCol="0">
              <a:spAutoFit/>
            </a:bodyPr>
            <a:lstStyle/>
            <a:p>
              <a:r>
                <a:rPr lang="en-US" sz="2400" b="1"/>
                <a:t>Hindsight Bias</a:t>
              </a:r>
              <a:endParaRPr lang="en-US" sz="2400" b="1" dirty="0"/>
            </a:p>
          </p:txBody>
        </p:sp>
      </p:grpSp>
      <p:grpSp>
        <p:nvGrpSpPr>
          <p:cNvPr id="37" name="Group 36"/>
          <p:cNvGrpSpPr/>
          <p:nvPr/>
        </p:nvGrpSpPr>
        <p:grpSpPr>
          <a:xfrm>
            <a:off x="13463086" y="6035045"/>
            <a:ext cx="2828501" cy="1933146"/>
            <a:chOff x="8939314" y="4168346"/>
            <a:chExt cx="1928523" cy="1318054"/>
          </a:xfrm>
        </p:grpSpPr>
        <p:sp>
          <p:nvSpPr>
            <p:cNvPr id="34" name="Oval 33"/>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3" name="Oval 32"/>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47" dirty="0"/>
                <a:t>What I Know</a:t>
              </a:r>
            </a:p>
          </p:txBody>
        </p:sp>
        <p:sp>
          <p:nvSpPr>
            <p:cNvPr id="35" name="TextBox 34"/>
            <p:cNvSpPr txBox="1"/>
            <p:nvPr/>
          </p:nvSpPr>
          <p:spPr>
            <a:xfrm rot="1847290">
              <a:off x="9869880" y="4320129"/>
              <a:ext cx="997957" cy="435215"/>
            </a:xfrm>
            <a:prstGeom prst="rect">
              <a:avLst/>
            </a:prstGeom>
            <a:noFill/>
          </p:spPr>
          <p:txBody>
            <a:bodyPr wrap="none" rtlCol="0">
              <a:spAutoFit/>
            </a:bodyPr>
            <a:lstStyle/>
            <a:p>
              <a:r>
                <a:rPr lang="en-US" sz="3548" b="1"/>
                <a:t>World</a:t>
              </a:r>
              <a:endParaRPr lang="en-US" sz="3548" b="1" dirty="0" err="1"/>
            </a:p>
          </p:txBody>
        </p:sp>
      </p:grpSp>
      <p:sp>
        <p:nvSpPr>
          <p:cNvPr id="36" name="TextBox 35"/>
          <p:cNvSpPr txBox="1"/>
          <p:nvPr/>
        </p:nvSpPr>
        <p:spPr>
          <a:xfrm>
            <a:off x="13294688" y="7968916"/>
            <a:ext cx="3095719" cy="830997"/>
          </a:xfrm>
          <a:prstGeom prst="rect">
            <a:avLst/>
          </a:prstGeom>
          <a:noFill/>
        </p:spPr>
        <p:txBody>
          <a:bodyPr wrap="none" rtlCol="0">
            <a:spAutoFit/>
          </a:bodyPr>
          <a:lstStyle/>
          <a:p>
            <a:pPr algn="ctr"/>
            <a:r>
              <a:rPr lang="en-US" sz="2400" b="1" dirty="0"/>
              <a:t>Representativeness</a:t>
            </a:r>
            <a:br>
              <a:rPr lang="en-US" sz="2400" b="1" dirty="0"/>
            </a:br>
            <a:r>
              <a:rPr lang="en-US" sz="2400" b="1" dirty="0"/>
              <a:t>Heuristic</a:t>
            </a:r>
          </a:p>
        </p:txBody>
      </p:sp>
      <p:sp>
        <p:nvSpPr>
          <p:cNvPr id="13" name="Rectangle 12"/>
          <p:cNvSpPr/>
          <p:nvPr/>
        </p:nvSpPr>
        <p:spPr>
          <a:xfrm>
            <a:off x="9225410" y="4848557"/>
            <a:ext cx="3352800" cy="461666"/>
          </a:xfrm>
          <a:prstGeom prst="rect">
            <a:avLst/>
          </a:prstGeom>
        </p:spPr>
        <p:txBody>
          <a:bodyPr wrap="square">
            <a:spAutoFit/>
          </a:bodyPr>
          <a:lstStyle/>
          <a:p>
            <a:r>
              <a:rPr lang="en-US" sz="2400" b="1" dirty="0"/>
              <a:t>Bandwagon Effect</a:t>
            </a:r>
            <a:r>
              <a:rPr lang="en-US" sz="2400" dirty="0"/>
              <a:t> </a:t>
            </a:r>
          </a:p>
        </p:txBody>
      </p: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29076" y="3119708"/>
            <a:ext cx="1671231" cy="1634094"/>
          </a:xfrm>
          <a:prstGeom prst="rect">
            <a:avLst/>
          </a:prstGeom>
        </p:spPr>
      </p:pic>
    </p:spTree>
    <p:extLst>
      <p:ext uri="{BB962C8B-B14F-4D97-AF65-F5344CB8AC3E}">
        <p14:creationId xmlns:p14="http://schemas.microsoft.com/office/powerpoint/2010/main" val="1321388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986071"/>
            <a:ext cx="14975840" cy="6998970"/>
          </a:xfrm>
        </p:spPr>
        <p:txBody>
          <a:bodyPr/>
          <a:lstStyle/>
          <a:p>
            <a:pPr marL="233363" indent="0">
              <a:buNone/>
            </a:pPr>
            <a:r>
              <a:rPr lang="en-US" sz="2933" b="1" dirty="0"/>
              <a:t>Anchoring bia</a:t>
            </a:r>
            <a:r>
              <a:rPr lang="en-US" sz="2933" dirty="0"/>
              <a:t>s - the tendency to produce an estimate near a cue amount - </a:t>
            </a:r>
            <a:r>
              <a:rPr lang="en-US" sz="2933" i="1" dirty="0"/>
              <a:t>"Our managers were expecting an </a:t>
            </a:r>
            <a:r>
              <a:rPr lang="en-US" sz="2933" i="1" dirty="0">
                <a:latin typeface="Apple Chancery" charset="0"/>
                <a:ea typeface="Apple Chancery" charset="0"/>
                <a:cs typeface="Apple Chancery" charset="0"/>
              </a:rPr>
              <a:t>X</a:t>
            </a:r>
            <a:r>
              <a:rPr lang="en-US" sz="2933" i="1" dirty="0"/>
              <a:t> solution so that’s what we gave them."</a:t>
            </a:r>
            <a:br>
              <a:rPr lang="en-US" sz="2933" dirty="0"/>
            </a:br>
            <a:br>
              <a:rPr lang="en-US" sz="2933" dirty="0"/>
            </a:br>
            <a:r>
              <a:rPr lang="en-US" sz="2933" b="1" dirty="0"/>
              <a:t>Availability heuristic</a:t>
            </a:r>
            <a:r>
              <a:rPr lang="en-US" sz="2933" dirty="0"/>
              <a:t> - the tendency to estimate that what is easily remembered is more likely than that which is not. -</a:t>
            </a:r>
            <a:r>
              <a:rPr lang="en-US" sz="2933" i="1" dirty="0"/>
              <a:t> "I hear that NoSQL does not support ACID." or "I hear that graphs don’t scale”.</a:t>
            </a:r>
            <a:br>
              <a:rPr lang="en-US" sz="2933" dirty="0"/>
            </a:br>
            <a:br>
              <a:rPr lang="en-US" sz="2933" dirty="0"/>
            </a:br>
            <a:r>
              <a:rPr lang="en-US" sz="2933" b="1" dirty="0"/>
              <a:t>Bandwagon effect </a:t>
            </a:r>
            <a:r>
              <a:rPr lang="en-US" sz="2933" dirty="0"/>
              <a:t>- the tendency to do or believe what others do or believe - </a:t>
            </a:r>
            <a:r>
              <a:rPr lang="en-US" sz="2933" i="1" dirty="0"/>
              <a:t>"Everyone else at this company and in our local area uses </a:t>
            </a:r>
            <a:r>
              <a:rPr lang="en-US" sz="2933" i="1" dirty="0">
                <a:latin typeface="Apple Chancery" charset="0"/>
                <a:ea typeface="Apple Chancery" charset="0"/>
                <a:cs typeface="Apple Chancery" charset="0"/>
              </a:rPr>
              <a:t>X</a:t>
            </a:r>
            <a:r>
              <a:rPr lang="en-US" sz="2933" i="1" dirty="0"/>
              <a:t>."</a:t>
            </a:r>
            <a:br>
              <a:rPr lang="en-US" sz="2933" dirty="0"/>
            </a:br>
            <a:br>
              <a:rPr lang="en-US" sz="2933" dirty="0"/>
            </a:br>
            <a:r>
              <a:rPr lang="en-US" sz="2933" b="1" dirty="0"/>
              <a:t>Confirmation bias</a:t>
            </a:r>
            <a:r>
              <a:rPr lang="en-US" sz="2933" dirty="0"/>
              <a:t> - the tendency to seek out only that information that supports one's preconceptions – </a:t>
            </a:r>
            <a:r>
              <a:rPr lang="en-US" sz="2933" i="1" dirty="0"/>
              <a:t>"We only read blog posts from the Product </a:t>
            </a:r>
            <a:r>
              <a:rPr lang="en-US" sz="2933" i="1" dirty="0">
                <a:latin typeface="Apple Chancery" charset="0"/>
                <a:ea typeface="Apple Chancery" charset="0"/>
                <a:cs typeface="Apple Chancery" charset="0"/>
              </a:rPr>
              <a:t>X</a:t>
            </a:r>
            <a:r>
              <a:rPr lang="en-US" sz="2933" i="1" dirty="0"/>
              <a:t> groups."</a:t>
            </a:r>
            <a:br>
              <a:rPr lang="en-US" sz="2933" dirty="0"/>
            </a:br>
            <a:br>
              <a:rPr lang="en-US" sz="2933" dirty="0"/>
            </a:br>
            <a:r>
              <a:rPr lang="en-US" sz="2933" b="1" dirty="0"/>
              <a:t>Framing effect</a:t>
            </a:r>
            <a:r>
              <a:rPr lang="en-US" sz="2933" dirty="0"/>
              <a:t> - the tendency to react to how information is framed, beyond its factual content </a:t>
            </a:r>
            <a:r>
              <a:rPr lang="en-US" sz="2933" i="1" dirty="0"/>
              <a:t>"We know of some graph projects that failed."</a:t>
            </a:r>
            <a:br>
              <a:rPr lang="en-US" sz="2933" dirty="0"/>
            </a:br>
            <a:br>
              <a:rPr lang="en-US" sz="2933" dirty="0"/>
            </a:br>
            <a:br>
              <a:rPr lang="en-US" sz="2933" dirty="0"/>
            </a:br>
            <a:br>
              <a:rPr lang="en-US" sz="2933" dirty="0"/>
            </a:br>
            <a:endParaRPr lang="en-US" sz="2933" dirty="0"/>
          </a:p>
        </p:txBody>
      </p:sp>
      <p:sp>
        <p:nvSpPr>
          <p:cNvPr id="3" name="Title 2"/>
          <p:cNvSpPr>
            <a:spLocks noGrp="1"/>
          </p:cNvSpPr>
          <p:nvPr>
            <p:ph type="title"/>
          </p:nvPr>
        </p:nvSpPr>
        <p:spPr/>
        <p:txBody>
          <a:bodyPr/>
          <a:lstStyle/>
          <a:p>
            <a:r>
              <a:rPr lang="en-US" dirty="0"/>
              <a:t>Sample of Database Selection Bias</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Optum Confidential</a:t>
            </a:r>
            <a:endParaRPr lang="en-US" dirty="0"/>
          </a:p>
        </p:txBody>
      </p:sp>
      <p:pic>
        <p:nvPicPr>
          <p:cNvPr id="6" name="Picture 5"/>
          <p:cNvPicPr>
            <a:picLocks noChangeAspect="1"/>
          </p:cNvPicPr>
          <p:nvPr/>
        </p:nvPicPr>
        <p:blipFill>
          <a:blip r:embed="rId2"/>
          <a:stretch>
            <a:fillRect/>
          </a:stretch>
        </p:blipFill>
        <p:spPr>
          <a:xfrm>
            <a:off x="968321" y="1900318"/>
            <a:ext cx="905668" cy="109188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9" y="3415051"/>
            <a:ext cx="1037772" cy="89408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1341" y="4805680"/>
            <a:ext cx="1028699" cy="100584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2599" y="6294130"/>
            <a:ext cx="1049319" cy="880776"/>
          </a:xfrm>
          <a:prstGeom prst="rect">
            <a:avLst/>
          </a:prstGeom>
        </p:spPr>
      </p:pic>
      <p:grpSp>
        <p:nvGrpSpPr>
          <p:cNvPr id="12" name="Group 11"/>
          <p:cNvGrpSpPr/>
          <p:nvPr/>
        </p:nvGrpSpPr>
        <p:grpSpPr>
          <a:xfrm>
            <a:off x="917050" y="7657516"/>
            <a:ext cx="1026246" cy="859414"/>
            <a:chOff x="900487" y="4319764"/>
            <a:chExt cx="1295400" cy="1295400"/>
          </a:xfrm>
        </p:grpSpPr>
        <p:sp>
          <p:nvSpPr>
            <p:cNvPr id="10" name="Bevel 9"/>
            <p:cNvSpPr/>
            <p:nvPr/>
          </p:nvSpPr>
          <p:spPr>
            <a:xfrm>
              <a:off x="900487" y="4319764"/>
              <a:ext cx="1295400" cy="1295400"/>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1" name="Rectangle 10"/>
            <p:cNvSpPr/>
            <p:nvPr/>
          </p:nvSpPr>
          <p:spPr>
            <a:xfrm>
              <a:off x="1073358" y="4512149"/>
              <a:ext cx="955389" cy="950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spTree>
    <p:extLst>
      <p:ext uri="{BB962C8B-B14F-4D97-AF65-F5344CB8AC3E}">
        <p14:creationId xmlns:p14="http://schemas.microsoft.com/office/powerpoint/2010/main" val="26913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26271" y="2285153"/>
            <a:ext cx="14623379" cy="6258560"/>
          </a:xfrm>
        </p:spPr>
        <p:txBody>
          <a:bodyPr/>
          <a:lstStyle/>
          <a:p>
            <a:pPr indent="-1588">
              <a:buNone/>
            </a:pPr>
            <a:r>
              <a:rPr lang="en-US" sz="2933" b="1" dirty="0"/>
              <a:t>Gambler's fallacy</a:t>
            </a:r>
            <a:r>
              <a:rPr lang="en-US" sz="2933" dirty="0"/>
              <a:t> (aka sunk cost bias) the failure to reset one's expectations based on one's current situation –</a:t>
            </a:r>
            <a:r>
              <a:rPr lang="en-US" sz="2933" i="1" dirty="0"/>
              <a:t> "We already paid for our </a:t>
            </a:r>
            <a:r>
              <a:rPr lang="en-US" sz="2933" i="1" dirty="0">
                <a:latin typeface="Apple Chancery" charset="0"/>
                <a:ea typeface="Apple Chancery" charset="0"/>
                <a:cs typeface="Apple Chancery" charset="0"/>
              </a:rPr>
              <a:t>Product X</a:t>
            </a:r>
            <a:r>
              <a:rPr lang="en-US" sz="2933" i="1" dirty="0"/>
              <a:t> license so why spend more money?"</a:t>
            </a:r>
            <a:br>
              <a:rPr lang="en-US" sz="2933" dirty="0"/>
            </a:br>
            <a:br>
              <a:rPr lang="en-US" sz="2933" dirty="0"/>
            </a:br>
            <a:r>
              <a:rPr lang="en-US" sz="2933" b="1" dirty="0"/>
              <a:t>Hindsight bias -</a:t>
            </a:r>
            <a:r>
              <a:rPr lang="en-US" sz="2933" dirty="0"/>
              <a:t> the tendency to assess one's previous decisions as more efficacious than they were –</a:t>
            </a:r>
            <a:r>
              <a:rPr lang="en-US" sz="2933" i="1" dirty="0"/>
              <a:t> "Our last five systems worked on RDBMS solutions".</a:t>
            </a:r>
            <a:br>
              <a:rPr lang="en-US" sz="2933" dirty="0"/>
            </a:br>
            <a:br>
              <a:rPr lang="en-US" sz="2933" dirty="0"/>
            </a:br>
            <a:r>
              <a:rPr lang="en-US" sz="2933" b="1" dirty="0"/>
              <a:t>Halo effect</a:t>
            </a:r>
            <a:r>
              <a:rPr lang="en-US" sz="2933" dirty="0"/>
              <a:t> - the tendency to attribute unverified capabilities in a person based on an observed capability. – </a:t>
            </a:r>
            <a:r>
              <a:rPr lang="en-US" sz="2933" i="1" dirty="0"/>
              <a:t>”</a:t>
            </a:r>
            <a:r>
              <a:rPr lang="en-US" sz="2933" i="1" dirty="0">
                <a:latin typeface="Apple Chancery" charset="0"/>
                <a:ea typeface="Apple Chancery" charset="0"/>
                <a:cs typeface="Apple Chancery" charset="0"/>
              </a:rPr>
              <a:t>Vendor X</a:t>
            </a:r>
            <a:r>
              <a:rPr lang="en-US" sz="2933" i="1" dirty="0"/>
              <a:t> sells billions of dollars of licenses each year, how could so many people be wrong". </a:t>
            </a:r>
            <a:br>
              <a:rPr lang="en-US" sz="2933" dirty="0"/>
            </a:br>
            <a:br>
              <a:rPr lang="en-US" sz="2933" dirty="0"/>
            </a:br>
            <a:r>
              <a:rPr lang="en-US" sz="2933" b="1" dirty="0"/>
              <a:t>Representativeness heuristic</a:t>
            </a:r>
            <a:r>
              <a:rPr lang="en-US" sz="2933" dirty="0"/>
              <a:t> - the tendency to judge something as belonging to a class based on a few salient characteristics  -</a:t>
            </a:r>
            <a:r>
              <a:rPr lang="en-US" sz="2933" i="1" dirty="0"/>
              <a:t> "Our accounting systems work on </a:t>
            </a:r>
            <a:r>
              <a:rPr lang="en-US" sz="2933" i="1" dirty="0">
                <a:latin typeface="Apple Chancery" charset="0"/>
                <a:ea typeface="Apple Chancery" charset="0"/>
                <a:cs typeface="Apple Chancery" charset="0"/>
              </a:rPr>
              <a:t>X</a:t>
            </a:r>
            <a:r>
              <a:rPr lang="en-US" sz="2933" i="1" dirty="0"/>
              <a:t> so why not our product search?"</a:t>
            </a:r>
            <a:endParaRPr lang="en-US" sz="2933" dirty="0"/>
          </a:p>
        </p:txBody>
      </p:sp>
      <p:sp>
        <p:nvSpPr>
          <p:cNvPr id="3" name="Title 2"/>
          <p:cNvSpPr>
            <a:spLocks noGrp="1"/>
          </p:cNvSpPr>
          <p:nvPr>
            <p:ph type="title"/>
          </p:nvPr>
        </p:nvSpPr>
        <p:spPr/>
        <p:txBody>
          <a:bodyPr/>
          <a:lstStyle/>
          <a:p>
            <a:r>
              <a:rPr lang="en-US" dirty="0"/>
              <a:t>Bias Continued</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Optum Confidential</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8" y="2123440"/>
            <a:ext cx="1250360" cy="1135355"/>
          </a:xfrm>
          <a:prstGeom prst="rect">
            <a:avLst/>
          </a:prstGeom>
        </p:spPr>
      </p:pic>
      <p:pic>
        <p:nvPicPr>
          <p:cNvPr id="7" name="Picture 6"/>
          <p:cNvPicPr>
            <a:picLocks noChangeAspect="1"/>
          </p:cNvPicPr>
          <p:nvPr/>
        </p:nvPicPr>
        <p:blipFill>
          <a:blip r:embed="rId4"/>
          <a:stretch>
            <a:fillRect/>
          </a:stretch>
        </p:blipFill>
        <p:spPr>
          <a:xfrm>
            <a:off x="666616" y="3576321"/>
            <a:ext cx="1486012" cy="11521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269" y="5252721"/>
            <a:ext cx="1046668" cy="1063640"/>
          </a:xfrm>
          <a:prstGeom prst="rect">
            <a:avLst/>
          </a:prstGeom>
        </p:spPr>
      </p:pic>
      <p:grpSp>
        <p:nvGrpSpPr>
          <p:cNvPr id="9" name="Group 8"/>
          <p:cNvGrpSpPr/>
          <p:nvPr/>
        </p:nvGrpSpPr>
        <p:grpSpPr>
          <a:xfrm>
            <a:off x="416431" y="6813425"/>
            <a:ext cx="1889248" cy="1378690"/>
            <a:chOff x="8939314" y="4168346"/>
            <a:chExt cx="1881085" cy="1318054"/>
          </a:xfrm>
        </p:grpSpPr>
        <p:sp>
          <p:nvSpPr>
            <p:cNvPr id="10" name="Oval 9"/>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11" name="Oval 10"/>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What I Know</a:t>
              </a:r>
            </a:p>
          </p:txBody>
        </p:sp>
        <p:sp>
          <p:nvSpPr>
            <p:cNvPr id="12" name="TextBox 11"/>
            <p:cNvSpPr txBox="1"/>
            <p:nvPr/>
          </p:nvSpPr>
          <p:spPr>
            <a:xfrm rot="1847290">
              <a:off x="10012071" y="4385682"/>
              <a:ext cx="713575" cy="304110"/>
            </a:xfrm>
            <a:prstGeom prst="rect">
              <a:avLst/>
            </a:prstGeom>
            <a:noFill/>
          </p:spPr>
          <p:txBody>
            <a:bodyPr wrap="none" rtlCol="0">
              <a:spAutoFit/>
            </a:bodyPr>
            <a:lstStyle/>
            <a:p>
              <a:r>
                <a:rPr lang="en-US" sz="1467" b="1"/>
                <a:t>World</a:t>
              </a:r>
              <a:endParaRPr lang="en-US" sz="1467" b="1" dirty="0" err="1"/>
            </a:p>
          </p:txBody>
        </p:sp>
      </p:grpSp>
    </p:spTree>
    <p:extLst>
      <p:ext uri="{BB962C8B-B14F-4D97-AF65-F5344CB8AC3E}">
        <p14:creationId xmlns:p14="http://schemas.microsoft.com/office/powerpoint/2010/main" val="361694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21063" y="1487180"/>
            <a:ext cx="33185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b="1" dirty="0"/>
              <a:t>Hello, my name is</a:t>
            </a:r>
            <a:endParaRPr lang="en-US" b="1" u="sng" dirty="0"/>
          </a:p>
        </p:txBody>
      </p:sp>
      <p:sp>
        <p:nvSpPr>
          <p:cNvPr id="2" name="TextBox 1"/>
          <p:cNvSpPr txBox="1"/>
          <p:nvPr/>
        </p:nvSpPr>
        <p:spPr>
          <a:xfrm rot="21250465">
            <a:off x="6255310" y="553811"/>
            <a:ext cx="1444293" cy="1166164"/>
          </a:xfrm>
          <a:prstGeom prst="rect">
            <a:avLst/>
          </a:prstGeom>
          <a:noFill/>
          <a:ln>
            <a:noFill/>
          </a:ln>
        </p:spPr>
        <p:txBody>
          <a:bodyPr vert="horz" wrap="none" lIns="0" tIns="0" rIns="0" bIns="0" rtlCol="0" anchor="ctr" anchorCtr="0">
            <a:noAutofit/>
          </a:bodyPr>
          <a:lstStyle/>
          <a:p>
            <a:r>
              <a:rPr lang="en-US" sz="6504" b="1" dirty="0">
                <a:latin typeface="Apple Chancery" charset="0"/>
                <a:ea typeface="Apple Chancery" charset="0"/>
                <a:cs typeface="Apple Chancery" charset="0"/>
              </a:rPr>
              <a:t>Dan</a:t>
            </a:r>
          </a:p>
        </p:txBody>
      </p:sp>
      <p:sp>
        <p:nvSpPr>
          <p:cNvPr id="3" name="TextBox 2"/>
          <p:cNvSpPr txBox="1"/>
          <p:nvPr/>
        </p:nvSpPr>
        <p:spPr>
          <a:xfrm>
            <a:off x="11748052" y="8177869"/>
            <a:ext cx="4954172" cy="710468"/>
          </a:xfrm>
          <a:prstGeom prst="rect">
            <a:avLst/>
          </a:prstGeom>
          <a:noFill/>
        </p:spPr>
        <p:txBody>
          <a:bodyPr vert="horz" wrap="none" lIns="0" tIns="0" rIns="0" bIns="0" rtlCol="0" anchor="t" anchorCtr="0">
            <a:noAutofit/>
          </a:bodyPr>
          <a:lstStyle/>
          <a:p>
            <a:pPr algn="ctr">
              <a:spcAft>
                <a:spcPts val="1020"/>
              </a:spcAft>
              <a:buClr>
                <a:schemeClr val="tx2"/>
              </a:buClr>
            </a:pPr>
            <a:r>
              <a:rPr lang="en-US" sz="2423" dirty="0" err="1">
                <a:solidFill>
                  <a:schemeClr val="accent3"/>
                </a:solidFill>
              </a:rPr>
              <a:t>dan.mccreary@optum.com</a:t>
            </a:r>
            <a:endParaRPr lang="en-US" sz="2423" dirty="0">
              <a:solidFill>
                <a:schemeClr val="accent3"/>
              </a:solidFill>
            </a:endParaRP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81963" y="4830818"/>
            <a:ext cx="2597680" cy="2879956"/>
          </a:xfrm>
          <a:prstGeom prst="rect">
            <a:avLst/>
          </a:prstGeom>
          <a:noFill/>
          <a:ln w="9525">
            <a:noFill/>
            <a:miter lim="800000"/>
            <a:headEnd/>
            <a:tailEnd/>
          </a:ln>
        </p:spPr>
      </p:pic>
      <p:sp>
        <p:nvSpPr>
          <p:cNvPr id="12" name="TextBox 11"/>
          <p:cNvSpPr txBox="1"/>
          <p:nvPr/>
        </p:nvSpPr>
        <p:spPr>
          <a:xfrm>
            <a:off x="726439" y="2286269"/>
            <a:ext cx="11777449" cy="6093976"/>
          </a:xfrm>
          <a:prstGeom prst="rect">
            <a:avLst/>
          </a:prstGeom>
          <a:noFill/>
        </p:spPr>
        <p:txBody>
          <a:bodyPr wrap="square" rtlCol="0">
            <a:spAutoFit/>
          </a:bodyPr>
          <a:lstStyle/>
          <a:p>
            <a:pPr marL="457200" indent="-457200">
              <a:spcAft>
                <a:spcPts val="600"/>
              </a:spcAft>
              <a:buFont typeface="Arial" charset="0"/>
              <a:buChar char="•"/>
            </a:pPr>
            <a:r>
              <a:rPr lang="en-US" sz="3600" dirty="0"/>
              <a:t>Distinguished Engineer in AI and </a:t>
            </a:r>
            <a:r>
              <a:rPr lang="en-US" sz="3600" b="1" dirty="0"/>
              <a:t>Graph Technologies</a:t>
            </a:r>
          </a:p>
          <a:p>
            <a:pPr marL="457200" indent="-457200">
              <a:spcAft>
                <a:spcPts val="600"/>
              </a:spcAft>
              <a:buFont typeface="Arial" charset="0"/>
              <a:buChar char="•"/>
            </a:pPr>
            <a:r>
              <a:rPr lang="en-US" sz="3600" dirty="0"/>
              <a:t>Work in Advanced Technology Collaboration</a:t>
            </a:r>
          </a:p>
          <a:p>
            <a:pPr marL="457200" indent="-457200">
              <a:spcAft>
                <a:spcPts val="600"/>
              </a:spcAft>
              <a:buFont typeface="Arial" charset="0"/>
              <a:buChar char="•"/>
            </a:pPr>
            <a:r>
              <a:rPr lang="en-US" sz="3600" dirty="0"/>
              <a:t>Co-founder of "NoSQL Now!" conference</a:t>
            </a:r>
          </a:p>
          <a:p>
            <a:pPr marL="457200" indent="-457200">
              <a:spcAft>
                <a:spcPts val="600"/>
              </a:spcAft>
              <a:buFont typeface="Arial" charset="0"/>
              <a:buChar char="•"/>
            </a:pPr>
            <a:r>
              <a:rPr lang="en-US" sz="3600" dirty="0"/>
              <a:t>Author of "Making Sense of NoSQL" (w. Ann Kelly)</a:t>
            </a:r>
          </a:p>
          <a:p>
            <a:pPr marL="457200" indent="-457200">
              <a:spcAft>
                <a:spcPts val="600"/>
              </a:spcAft>
              <a:buFont typeface="Arial" charset="0"/>
              <a:buChar char="•"/>
            </a:pPr>
            <a:r>
              <a:rPr lang="en-US" sz="3600" dirty="0"/>
              <a:t>15+ years of working with NoSQL </a:t>
            </a:r>
          </a:p>
          <a:p>
            <a:pPr marL="457200" indent="-457200">
              <a:spcAft>
                <a:spcPts val="600"/>
              </a:spcAft>
              <a:buFont typeface="Arial" charset="0"/>
              <a:buChar char="•"/>
            </a:pPr>
            <a:r>
              <a:rPr lang="en-US" sz="3600" dirty="0"/>
              <a:t>Background in solution architecture, metadata management, NLP, semantics, text analytics and </a:t>
            </a:r>
            <a:r>
              <a:rPr lang="en-US" sz="3600" b="1" dirty="0"/>
              <a:t>knowledge representation for AI</a:t>
            </a:r>
          </a:p>
          <a:p>
            <a:pPr marL="457200" indent="-457200">
              <a:spcAft>
                <a:spcPts val="600"/>
              </a:spcAft>
              <a:buFont typeface="Arial" charset="0"/>
              <a:buChar char="•"/>
            </a:pPr>
            <a:r>
              <a:rPr lang="en-US" sz="3600" dirty="0"/>
              <a:t>Interested in cognitive bia in the database selection process</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981963" y="2286269"/>
            <a:ext cx="2597680" cy="2337912"/>
          </a:xfrm>
          <a:prstGeom prst="rect">
            <a:avLst/>
          </a:prstGeom>
        </p:spPr>
      </p:pic>
    </p:spTree>
    <p:extLst>
      <p:ext uri="{BB962C8B-B14F-4D97-AF65-F5344CB8AC3E}">
        <p14:creationId xmlns:p14="http://schemas.microsoft.com/office/powerpoint/2010/main" val="1132057591"/>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22" y="390647"/>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5</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39" y="2"/>
            <a:ext cx="16596361" cy="1319084"/>
          </a:xfrm>
        </p:spPr>
        <p:txBody>
          <a:bodyPr/>
          <a:lstStyle/>
          <a:p>
            <a:r>
              <a:rPr lang="en-US" b="1" dirty="0"/>
              <a:t>Role of the Solution Architect</a:t>
            </a:r>
          </a:p>
        </p:txBody>
      </p:sp>
      <p:sp>
        <p:nvSpPr>
          <p:cNvPr id="3" name="Content Placeholder 2"/>
          <p:cNvSpPr>
            <a:spLocks noGrp="1"/>
          </p:cNvSpPr>
          <p:nvPr>
            <p:ph type="body" sz="quarter" idx="4294967295"/>
          </p:nvPr>
        </p:nvSpPr>
        <p:spPr>
          <a:xfrm>
            <a:off x="1890106" y="6730408"/>
            <a:ext cx="14281150" cy="1582738"/>
          </a:xfrm>
        </p:spPr>
        <p:txBody>
          <a:bodyPr/>
          <a:lstStyle/>
          <a:p>
            <a:pPr marL="0" indent="0">
              <a:buNone/>
            </a:pPr>
            <a:r>
              <a:rPr lang="en-US" sz="3600" dirty="0"/>
              <a:t>Non-bias matching of business problem to the right data </a:t>
            </a:r>
            <a:r>
              <a:rPr lang="en-US" sz="3600" b="1" dirty="0"/>
              <a:t>architecture</a:t>
            </a:r>
            <a:r>
              <a:rPr lang="en-US" sz="3600" dirty="0"/>
              <a:t> </a:t>
            </a:r>
            <a:r>
              <a:rPr lang="en-US" sz="4400" b="1" dirty="0">
                <a:solidFill>
                  <a:schemeClr val="accent1"/>
                </a:solidFill>
              </a:rPr>
              <a:t>before</a:t>
            </a:r>
            <a:r>
              <a:rPr lang="en-US" sz="6000" dirty="0"/>
              <a:t> </a:t>
            </a:r>
            <a:r>
              <a:rPr lang="en-US" sz="3600" dirty="0"/>
              <a:t>we begin looking at a specific </a:t>
            </a:r>
            <a:r>
              <a:rPr lang="en-US" sz="3600" b="1" dirty="0"/>
              <a:t>products.</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518597" y="2693709"/>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grpSp>
      <p:pic>
        <p:nvPicPr>
          <p:cNvPr id="1027" name="Picture 3"/>
          <p:cNvPicPr>
            <a:picLocks noChangeAspect="1" noChangeArrowheads="1"/>
          </p:cNvPicPr>
          <p:nvPr/>
        </p:nvPicPr>
        <p:blipFill>
          <a:blip r:embed="rId4" cstate="print"/>
          <a:srcRect/>
          <a:stretch>
            <a:fillRect/>
          </a:stretch>
        </p:blipFill>
        <p:spPr bwMode="auto">
          <a:xfrm>
            <a:off x="3007233" y="3373797"/>
            <a:ext cx="2590126" cy="1614960"/>
          </a:xfrm>
          <a:prstGeom prst="rect">
            <a:avLst/>
          </a:prstGeom>
          <a:noFill/>
          <a:ln w="9525">
            <a:noFill/>
            <a:miter lim="800000"/>
            <a:headEnd/>
            <a:tailEnd/>
          </a:ln>
        </p:spPr>
      </p:pic>
      <p:sp>
        <p:nvSpPr>
          <p:cNvPr id="149" name="Oval Callout 148"/>
          <p:cNvSpPr/>
          <p:nvPr/>
        </p:nvSpPr>
        <p:spPr>
          <a:xfrm>
            <a:off x="1582664" y="2790868"/>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3258423" y="4831120"/>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
        <p:nvSpPr>
          <p:cNvPr id="4" name="TextBox 3">
            <a:extLst>
              <a:ext uri="{FF2B5EF4-FFF2-40B4-BE49-F238E27FC236}">
                <a16:creationId xmlns:a16="http://schemas.microsoft.com/office/drawing/2014/main" id="{82270682-ADC7-1F48-81EE-3FCD2E8DF510}"/>
              </a:ext>
            </a:extLst>
          </p:cNvPr>
          <p:cNvSpPr txBox="1"/>
          <p:nvPr/>
        </p:nvSpPr>
        <p:spPr>
          <a:xfrm>
            <a:off x="9652045" y="8926084"/>
            <a:ext cx="6944530" cy="464614"/>
          </a:xfrm>
          <a:prstGeom prst="rect">
            <a:avLst/>
          </a:prstGeom>
          <a:noFill/>
        </p:spPr>
        <p:txBody>
          <a:bodyPr wrap="none" rtlCol="0">
            <a:spAutoFit/>
          </a:bodyPr>
          <a:lstStyle/>
          <a:p>
            <a:r>
              <a:rPr lang="en-US" dirty="0"/>
              <a:t>See appendix for a list of common selection bias.</a:t>
            </a:r>
          </a:p>
        </p:txBody>
      </p:sp>
    </p:spTree>
    <p:extLst>
      <p:ext uri="{BB962C8B-B14F-4D97-AF65-F5344CB8AC3E}">
        <p14:creationId xmlns:p14="http://schemas.microsoft.com/office/powerpoint/2010/main" val="121272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45" y="716951"/>
            <a:ext cx="14427518" cy="706157"/>
          </a:xfrm>
        </p:spPr>
        <p:txBody>
          <a:bodyPr/>
          <a:lstStyle/>
          <a:p>
            <a:r>
              <a:rPr lang="en-US" b="1" dirty="0"/>
              <a:t>Two Ways of Solving Business Problems</a:t>
            </a:r>
          </a:p>
        </p:txBody>
      </p:sp>
      <p:sp>
        <p:nvSpPr>
          <p:cNvPr id="3" name="Slide Number Placeholder 2"/>
          <p:cNvSpPr>
            <a:spLocks noGrp="1"/>
          </p:cNvSpPr>
          <p:nvPr>
            <p:ph type="sldNum" sz="quarter" idx="12"/>
          </p:nvPr>
        </p:nvSpPr>
        <p:spPr/>
        <p:txBody>
          <a:bodyPr/>
          <a:lstStyle/>
          <a:p>
            <a:fld id="{3310D8EA-3107-4873-B9AB-DD7D3E79053A}" type="slidenum">
              <a:rPr lang="en-US" smtClean="0"/>
              <a:t>7</a:t>
            </a:fld>
            <a:endParaRPr lang="en-US"/>
          </a:p>
        </p:txBody>
      </p:sp>
      <p:sp>
        <p:nvSpPr>
          <p:cNvPr id="8" name="TextBox 7"/>
          <p:cNvSpPr txBox="1"/>
          <p:nvPr/>
        </p:nvSpPr>
        <p:spPr>
          <a:xfrm>
            <a:off x="3657600" y="1883701"/>
            <a:ext cx="2946640" cy="464614"/>
          </a:xfrm>
          <a:prstGeom prst="rect">
            <a:avLst/>
          </a:prstGeom>
          <a:noFill/>
        </p:spPr>
        <p:txBody>
          <a:bodyPr wrap="none" rtlCol="0">
            <a:spAutoFit/>
          </a:bodyPr>
          <a:lstStyle/>
          <a:p>
            <a:r>
              <a:rPr lang="en-US" b="1" dirty="0"/>
              <a:t>Single Perspective</a:t>
            </a:r>
          </a:p>
        </p:txBody>
      </p:sp>
      <p:pic>
        <p:nvPicPr>
          <p:cNvPr id="5" name="Picture 4"/>
          <p:cNvPicPr>
            <a:picLocks noChangeAspect="1"/>
          </p:cNvPicPr>
          <p:nvPr/>
        </p:nvPicPr>
        <p:blipFill>
          <a:blip r:embed="rId3"/>
          <a:stretch>
            <a:fillRect/>
          </a:stretch>
        </p:blipFill>
        <p:spPr>
          <a:xfrm>
            <a:off x="1799907" y="3124200"/>
            <a:ext cx="1117600" cy="1117600"/>
          </a:xfrm>
          <a:prstGeom prst="rect">
            <a:avLst/>
          </a:prstGeom>
        </p:spPr>
      </p:pic>
      <p:pic>
        <p:nvPicPr>
          <p:cNvPr id="6" name="Picture 5"/>
          <p:cNvPicPr>
            <a:picLocks noChangeAspect="1"/>
          </p:cNvPicPr>
          <p:nvPr/>
        </p:nvPicPr>
        <p:blipFill>
          <a:blip r:embed="rId3"/>
          <a:stretch>
            <a:fillRect/>
          </a:stretch>
        </p:blipFill>
        <p:spPr>
          <a:xfrm>
            <a:off x="3657600" y="3175000"/>
            <a:ext cx="1117600" cy="1117600"/>
          </a:xfrm>
          <a:prstGeom prst="rect">
            <a:avLst/>
          </a:prstGeom>
        </p:spPr>
      </p:pic>
      <p:sp>
        <p:nvSpPr>
          <p:cNvPr id="7" name="Oval Callout 6"/>
          <p:cNvSpPr/>
          <p:nvPr/>
        </p:nvSpPr>
        <p:spPr>
          <a:xfrm>
            <a:off x="2540000" y="27686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9" name="Oval Callout 8"/>
          <p:cNvSpPr/>
          <p:nvPr/>
        </p:nvSpPr>
        <p:spPr>
          <a:xfrm>
            <a:off x="4334193"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0" name="Picture 9"/>
          <p:cNvPicPr>
            <a:picLocks noChangeAspect="1"/>
          </p:cNvPicPr>
          <p:nvPr/>
        </p:nvPicPr>
        <p:blipFill>
          <a:blip r:embed="rId3"/>
          <a:stretch>
            <a:fillRect/>
          </a:stretch>
        </p:blipFill>
        <p:spPr>
          <a:xfrm>
            <a:off x="5388293" y="3175000"/>
            <a:ext cx="1117600" cy="1117600"/>
          </a:xfrm>
          <a:prstGeom prst="rect">
            <a:avLst/>
          </a:prstGeom>
        </p:spPr>
      </p:pic>
      <p:sp>
        <p:nvSpPr>
          <p:cNvPr id="11" name="Oval Callout 10"/>
          <p:cNvSpPr/>
          <p:nvPr/>
        </p:nvSpPr>
        <p:spPr>
          <a:xfrm>
            <a:off x="6064886"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5" name="Picture 14"/>
          <p:cNvPicPr>
            <a:picLocks noChangeAspect="1"/>
          </p:cNvPicPr>
          <p:nvPr/>
        </p:nvPicPr>
        <p:blipFill>
          <a:blip r:embed="rId3"/>
          <a:stretch>
            <a:fillRect/>
          </a:stretch>
        </p:blipFill>
        <p:spPr>
          <a:xfrm>
            <a:off x="1799907" y="4784894"/>
            <a:ext cx="1117600" cy="1117600"/>
          </a:xfrm>
          <a:prstGeom prst="rect">
            <a:avLst/>
          </a:prstGeom>
        </p:spPr>
      </p:pic>
      <p:pic>
        <p:nvPicPr>
          <p:cNvPr id="16" name="Picture 15"/>
          <p:cNvPicPr>
            <a:picLocks noChangeAspect="1"/>
          </p:cNvPicPr>
          <p:nvPr/>
        </p:nvPicPr>
        <p:blipFill>
          <a:blip r:embed="rId3"/>
          <a:stretch>
            <a:fillRect/>
          </a:stretch>
        </p:blipFill>
        <p:spPr>
          <a:xfrm>
            <a:off x="3657600" y="4835694"/>
            <a:ext cx="1117600" cy="1117600"/>
          </a:xfrm>
          <a:prstGeom prst="rect">
            <a:avLst/>
          </a:prstGeom>
        </p:spPr>
      </p:pic>
      <p:sp>
        <p:nvSpPr>
          <p:cNvPr id="17" name="Oval Callout 16"/>
          <p:cNvSpPr/>
          <p:nvPr/>
        </p:nvSpPr>
        <p:spPr>
          <a:xfrm>
            <a:off x="2540000" y="44292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18" name="Oval Callout 17"/>
          <p:cNvSpPr/>
          <p:nvPr/>
        </p:nvSpPr>
        <p:spPr>
          <a:xfrm>
            <a:off x="4334193"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0" name="Picture 19"/>
          <p:cNvPicPr>
            <a:picLocks noChangeAspect="1"/>
          </p:cNvPicPr>
          <p:nvPr/>
        </p:nvPicPr>
        <p:blipFill>
          <a:blip r:embed="rId3"/>
          <a:stretch>
            <a:fillRect/>
          </a:stretch>
        </p:blipFill>
        <p:spPr>
          <a:xfrm>
            <a:off x="5388293" y="4835694"/>
            <a:ext cx="1117600" cy="1117600"/>
          </a:xfrm>
          <a:prstGeom prst="rect">
            <a:avLst/>
          </a:prstGeom>
        </p:spPr>
      </p:pic>
      <p:sp>
        <p:nvSpPr>
          <p:cNvPr id="21" name="Oval Callout 20"/>
          <p:cNvSpPr/>
          <p:nvPr/>
        </p:nvSpPr>
        <p:spPr>
          <a:xfrm>
            <a:off x="6064886"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3" name="Picture 22"/>
          <p:cNvPicPr>
            <a:picLocks noChangeAspect="1"/>
          </p:cNvPicPr>
          <p:nvPr/>
        </p:nvPicPr>
        <p:blipFill>
          <a:blip r:embed="rId3"/>
          <a:stretch>
            <a:fillRect/>
          </a:stretch>
        </p:blipFill>
        <p:spPr>
          <a:xfrm>
            <a:off x="1799907" y="6450259"/>
            <a:ext cx="1117600" cy="1117600"/>
          </a:xfrm>
          <a:prstGeom prst="rect">
            <a:avLst/>
          </a:prstGeom>
        </p:spPr>
      </p:pic>
      <p:pic>
        <p:nvPicPr>
          <p:cNvPr id="24" name="Picture 23"/>
          <p:cNvPicPr>
            <a:picLocks noChangeAspect="1"/>
          </p:cNvPicPr>
          <p:nvPr/>
        </p:nvPicPr>
        <p:blipFill>
          <a:blip r:embed="rId3"/>
          <a:stretch>
            <a:fillRect/>
          </a:stretch>
        </p:blipFill>
        <p:spPr>
          <a:xfrm>
            <a:off x="3657600" y="6501059"/>
            <a:ext cx="1117600" cy="1117600"/>
          </a:xfrm>
          <a:prstGeom prst="rect">
            <a:avLst/>
          </a:prstGeom>
        </p:spPr>
      </p:pic>
      <p:sp>
        <p:nvSpPr>
          <p:cNvPr id="25" name="Oval Callout 24"/>
          <p:cNvSpPr/>
          <p:nvPr/>
        </p:nvSpPr>
        <p:spPr>
          <a:xfrm>
            <a:off x="2540000"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26" name="Oval Callout 25"/>
          <p:cNvSpPr/>
          <p:nvPr/>
        </p:nvSpPr>
        <p:spPr>
          <a:xfrm>
            <a:off x="4334193"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8" name="Picture 27"/>
          <p:cNvPicPr>
            <a:picLocks noChangeAspect="1"/>
          </p:cNvPicPr>
          <p:nvPr/>
        </p:nvPicPr>
        <p:blipFill>
          <a:blip r:embed="rId3"/>
          <a:stretch>
            <a:fillRect/>
          </a:stretch>
        </p:blipFill>
        <p:spPr>
          <a:xfrm>
            <a:off x="5388293" y="6501059"/>
            <a:ext cx="1117600" cy="1117600"/>
          </a:xfrm>
          <a:prstGeom prst="rect">
            <a:avLst/>
          </a:prstGeom>
        </p:spPr>
      </p:pic>
      <p:sp>
        <p:nvSpPr>
          <p:cNvPr id="29" name="Oval Callout 28"/>
          <p:cNvSpPr/>
          <p:nvPr/>
        </p:nvSpPr>
        <p:spPr>
          <a:xfrm>
            <a:off x="6064886"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0" name="TextBox 29"/>
          <p:cNvSpPr txBox="1"/>
          <p:nvPr/>
        </p:nvSpPr>
        <p:spPr>
          <a:xfrm>
            <a:off x="11361738" y="1889799"/>
            <a:ext cx="3312125" cy="464614"/>
          </a:xfrm>
          <a:prstGeom prst="rect">
            <a:avLst/>
          </a:prstGeom>
          <a:noFill/>
        </p:spPr>
        <p:txBody>
          <a:bodyPr wrap="none" rtlCol="0">
            <a:spAutoFit/>
          </a:bodyPr>
          <a:lstStyle/>
          <a:p>
            <a:r>
              <a:rPr lang="en-US" b="1" dirty="0"/>
              <a:t>Diverse Perspectives</a:t>
            </a:r>
          </a:p>
        </p:txBody>
      </p:sp>
      <p:pic>
        <p:nvPicPr>
          <p:cNvPr id="32" name="Picture 31"/>
          <p:cNvPicPr>
            <a:picLocks noChangeAspect="1"/>
          </p:cNvPicPr>
          <p:nvPr/>
        </p:nvPicPr>
        <p:blipFill>
          <a:blip r:embed="rId3"/>
          <a:stretch>
            <a:fillRect/>
          </a:stretch>
        </p:blipFill>
        <p:spPr>
          <a:xfrm>
            <a:off x="9859644" y="3128871"/>
            <a:ext cx="1117600" cy="1117600"/>
          </a:xfrm>
          <a:prstGeom prst="rect">
            <a:avLst/>
          </a:prstGeom>
        </p:spPr>
      </p:pic>
      <p:pic>
        <p:nvPicPr>
          <p:cNvPr id="33" name="Picture 32"/>
          <p:cNvPicPr>
            <a:picLocks noChangeAspect="1"/>
          </p:cNvPicPr>
          <p:nvPr/>
        </p:nvPicPr>
        <p:blipFill>
          <a:blip r:embed="rId3"/>
          <a:stretch>
            <a:fillRect/>
          </a:stretch>
        </p:blipFill>
        <p:spPr>
          <a:xfrm>
            <a:off x="11717337" y="3179671"/>
            <a:ext cx="1117600" cy="1117600"/>
          </a:xfrm>
          <a:prstGeom prst="rect">
            <a:avLst/>
          </a:prstGeom>
        </p:spPr>
      </p:pic>
      <p:sp>
        <p:nvSpPr>
          <p:cNvPr id="34" name="Oval Callout 33"/>
          <p:cNvSpPr/>
          <p:nvPr/>
        </p:nvSpPr>
        <p:spPr>
          <a:xfrm>
            <a:off x="10599737" y="2773271"/>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5" name="Oval Callout 34"/>
          <p:cNvSpPr/>
          <p:nvPr/>
        </p:nvSpPr>
        <p:spPr>
          <a:xfrm>
            <a:off x="12393930" y="2747871"/>
            <a:ext cx="1181100" cy="457200"/>
          </a:xfrm>
          <a:prstGeom prst="wedgeEllipseCallout">
            <a:avLst>
              <a:gd name="adj1" fmla="val -45833"/>
              <a:gd name="adj2" fmla="val 55833"/>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Analytical</a:t>
            </a:r>
          </a:p>
        </p:txBody>
      </p:sp>
      <p:pic>
        <p:nvPicPr>
          <p:cNvPr id="37" name="Picture 36"/>
          <p:cNvPicPr>
            <a:picLocks noChangeAspect="1"/>
          </p:cNvPicPr>
          <p:nvPr/>
        </p:nvPicPr>
        <p:blipFill>
          <a:blip r:embed="rId3"/>
          <a:stretch>
            <a:fillRect/>
          </a:stretch>
        </p:blipFill>
        <p:spPr>
          <a:xfrm>
            <a:off x="13448030" y="3179671"/>
            <a:ext cx="1117600" cy="1117600"/>
          </a:xfrm>
          <a:prstGeom prst="rect">
            <a:avLst/>
          </a:prstGeom>
        </p:spPr>
      </p:pic>
      <p:sp>
        <p:nvSpPr>
          <p:cNvPr id="38" name="Oval Callout 37"/>
          <p:cNvSpPr/>
          <p:nvPr/>
        </p:nvSpPr>
        <p:spPr>
          <a:xfrm>
            <a:off x="14124623" y="2747871"/>
            <a:ext cx="1181100" cy="457200"/>
          </a:xfrm>
          <a:prstGeom prst="wedgeEllipseCallout">
            <a:avLst>
              <a:gd name="adj1" fmla="val -45833"/>
              <a:gd name="adj2" fmla="val 5583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solidFill>
                  <a:schemeClr val="tx1"/>
                </a:solidFill>
              </a:rPr>
              <a:t>Key-Value</a:t>
            </a:r>
          </a:p>
        </p:txBody>
      </p:sp>
      <p:pic>
        <p:nvPicPr>
          <p:cNvPr id="40" name="Picture 39"/>
          <p:cNvPicPr>
            <a:picLocks noChangeAspect="1"/>
          </p:cNvPicPr>
          <p:nvPr/>
        </p:nvPicPr>
        <p:blipFill>
          <a:blip r:embed="rId3"/>
          <a:stretch>
            <a:fillRect/>
          </a:stretch>
        </p:blipFill>
        <p:spPr>
          <a:xfrm>
            <a:off x="9859644" y="4789565"/>
            <a:ext cx="1117600" cy="1117600"/>
          </a:xfrm>
          <a:prstGeom prst="rect">
            <a:avLst/>
          </a:prstGeom>
        </p:spPr>
      </p:pic>
      <p:pic>
        <p:nvPicPr>
          <p:cNvPr id="41" name="Picture 40"/>
          <p:cNvPicPr>
            <a:picLocks noChangeAspect="1"/>
          </p:cNvPicPr>
          <p:nvPr/>
        </p:nvPicPr>
        <p:blipFill>
          <a:blip r:embed="rId3"/>
          <a:stretch>
            <a:fillRect/>
          </a:stretch>
        </p:blipFill>
        <p:spPr>
          <a:xfrm>
            <a:off x="11717337" y="4840365"/>
            <a:ext cx="1117600" cy="1117600"/>
          </a:xfrm>
          <a:prstGeom prst="rect">
            <a:avLst/>
          </a:prstGeom>
        </p:spPr>
      </p:pic>
      <p:sp>
        <p:nvSpPr>
          <p:cNvPr id="42" name="Oval Callout 41"/>
          <p:cNvSpPr/>
          <p:nvPr/>
        </p:nvSpPr>
        <p:spPr>
          <a:xfrm>
            <a:off x="10599737" y="4433965"/>
            <a:ext cx="1181100" cy="457200"/>
          </a:xfrm>
          <a:prstGeom prst="wedgeEllipseCallout">
            <a:avLst>
              <a:gd name="adj1" fmla="val -45833"/>
              <a:gd name="adj2" fmla="val 558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Column-Family</a:t>
            </a:r>
          </a:p>
        </p:txBody>
      </p:sp>
      <p:sp>
        <p:nvSpPr>
          <p:cNvPr id="43" name="Oval Callout 42"/>
          <p:cNvSpPr/>
          <p:nvPr/>
        </p:nvSpPr>
        <p:spPr>
          <a:xfrm>
            <a:off x="12393930" y="4408565"/>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pic>
        <p:nvPicPr>
          <p:cNvPr id="45" name="Picture 44"/>
          <p:cNvPicPr>
            <a:picLocks noChangeAspect="1"/>
          </p:cNvPicPr>
          <p:nvPr/>
        </p:nvPicPr>
        <p:blipFill>
          <a:blip r:embed="rId3"/>
          <a:stretch>
            <a:fillRect/>
          </a:stretch>
        </p:blipFill>
        <p:spPr>
          <a:xfrm>
            <a:off x="13448030" y="4840365"/>
            <a:ext cx="1117600" cy="1117600"/>
          </a:xfrm>
          <a:prstGeom prst="rect">
            <a:avLst/>
          </a:prstGeom>
        </p:spPr>
      </p:pic>
      <p:sp>
        <p:nvSpPr>
          <p:cNvPr id="46" name="Oval Callout 45"/>
          <p:cNvSpPr/>
          <p:nvPr/>
        </p:nvSpPr>
        <p:spPr>
          <a:xfrm>
            <a:off x="14124623" y="4408565"/>
            <a:ext cx="1181100" cy="457200"/>
          </a:xfrm>
          <a:prstGeom prst="wedgeEllipseCallout">
            <a:avLst>
              <a:gd name="adj1" fmla="val -45833"/>
              <a:gd name="adj2" fmla="val 5583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Document</a:t>
            </a:r>
          </a:p>
        </p:txBody>
      </p:sp>
      <p:pic>
        <p:nvPicPr>
          <p:cNvPr id="48" name="Picture 47"/>
          <p:cNvPicPr>
            <a:picLocks noChangeAspect="1"/>
          </p:cNvPicPr>
          <p:nvPr/>
        </p:nvPicPr>
        <p:blipFill>
          <a:blip r:embed="rId3"/>
          <a:stretch>
            <a:fillRect/>
          </a:stretch>
        </p:blipFill>
        <p:spPr>
          <a:xfrm>
            <a:off x="9859644" y="6450259"/>
            <a:ext cx="1117600" cy="1117600"/>
          </a:xfrm>
          <a:prstGeom prst="rect">
            <a:avLst/>
          </a:prstGeom>
        </p:spPr>
      </p:pic>
      <p:pic>
        <p:nvPicPr>
          <p:cNvPr id="49" name="Picture 48"/>
          <p:cNvPicPr>
            <a:picLocks noChangeAspect="1"/>
          </p:cNvPicPr>
          <p:nvPr/>
        </p:nvPicPr>
        <p:blipFill>
          <a:blip r:embed="rId3"/>
          <a:stretch>
            <a:fillRect/>
          </a:stretch>
        </p:blipFill>
        <p:spPr>
          <a:xfrm>
            <a:off x="11717337" y="6501059"/>
            <a:ext cx="1117600" cy="1117600"/>
          </a:xfrm>
          <a:prstGeom prst="rect">
            <a:avLst/>
          </a:prstGeom>
        </p:spPr>
      </p:pic>
      <p:sp>
        <p:nvSpPr>
          <p:cNvPr id="50" name="Oval Callout 49"/>
          <p:cNvSpPr/>
          <p:nvPr/>
        </p:nvSpPr>
        <p:spPr>
          <a:xfrm>
            <a:off x="10599737"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Relational</a:t>
            </a:r>
          </a:p>
        </p:txBody>
      </p:sp>
      <p:sp>
        <p:nvSpPr>
          <p:cNvPr id="51" name="Oval Callout 50"/>
          <p:cNvSpPr/>
          <p:nvPr/>
        </p:nvSpPr>
        <p:spPr>
          <a:xfrm>
            <a:off x="12393930" y="6069259"/>
            <a:ext cx="1279207" cy="457200"/>
          </a:xfrm>
          <a:prstGeom prst="wedgeEllipseCallout">
            <a:avLst>
              <a:gd name="adj1" fmla="val -45833"/>
              <a:gd name="adj2" fmla="val 558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solidFill>
                  <a:schemeClr val="tx1"/>
                </a:solidFill>
              </a:rPr>
              <a:t>Multimodal</a:t>
            </a:r>
            <a:endParaRPr lang="en-US" sz="1400" dirty="0">
              <a:solidFill>
                <a:schemeClr val="tx1"/>
              </a:solidFill>
            </a:endParaRPr>
          </a:p>
        </p:txBody>
      </p:sp>
      <p:pic>
        <p:nvPicPr>
          <p:cNvPr id="53" name="Picture 52"/>
          <p:cNvPicPr>
            <a:picLocks noChangeAspect="1"/>
          </p:cNvPicPr>
          <p:nvPr/>
        </p:nvPicPr>
        <p:blipFill>
          <a:blip r:embed="rId3"/>
          <a:stretch>
            <a:fillRect/>
          </a:stretch>
        </p:blipFill>
        <p:spPr>
          <a:xfrm>
            <a:off x="13448030" y="6501059"/>
            <a:ext cx="1117600" cy="1117600"/>
          </a:xfrm>
          <a:prstGeom prst="rect">
            <a:avLst/>
          </a:prstGeom>
        </p:spPr>
      </p:pic>
      <p:sp>
        <p:nvSpPr>
          <p:cNvPr id="56" name="Left-Right Arrow 55"/>
          <p:cNvSpPr/>
          <p:nvPr/>
        </p:nvSpPr>
        <p:spPr>
          <a:xfrm>
            <a:off x="7570309" y="4663704"/>
            <a:ext cx="2014539" cy="751056"/>
          </a:xfrm>
          <a:prstGeom prst="leftRightArrow">
            <a:avLst>
              <a:gd name="adj1" fmla="val 65219"/>
              <a:gd name="adj2" fmla="val 50000"/>
            </a:avLst>
          </a:prstGeom>
          <a:solidFill>
            <a:srgbClr val="E87722"/>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Tradeoffs</a:t>
            </a:r>
            <a:endParaRPr lang="en-US" dirty="0" err="1"/>
          </a:p>
        </p:txBody>
      </p:sp>
      <p:sp>
        <p:nvSpPr>
          <p:cNvPr id="57" name="TextBox 56"/>
          <p:cNvSpPr txBox="1"/>
          <p:nvPr/>
        </p:nvSpPr>
        <p:spPr>
          <a:xfrm>
            <a:off x="1895270" y="7963577"/>
            <a:ext cx="13098458" cy="1323439"/>
          </a:xfrm>
          <a:prstGeom prst="rect">
            <a:avLst/>
          </a:prstGeom>
          <a:noFill/>
        </p:spPr>
        <p:txBody>
          <a:bodyPr wrap="none" rtlCol="0">
            <a:spAutoFit/>
          </a:bodyPr>
          <a:lstStyle/>
          <a:p>
            <a:pPr marL="342900" indent="-342900">
              <a:buFont typeface="Arial" charset="0"/>
              <a:buChar char="•"/>
            </a:pPr>
            <a:r>
              <a:rPr lang="en-US" sz="2000" dirty="0"/>
              <a:t>Which perspective will maximize the probability of a low-cost, scalable competitive solution in the marketplace?</a:t>
            </a:r>
          </a:p>
          <a:p>
            <a:pPr marL="342900" indent="-342900">
              <a:buFont typeface="Arial" charset="0"/>
              <a:buChar char="•"/>
            </a:pPr>
            <a:r>
              <a:rPr lang="en-US" sz="2000" dirty="0"/>
              <a:t>Do we value diversity of opinions as a core value of our organization?  Are we biased? What about standards?</a:t>
            </a:r>
          </a:p>
          <a:p>
            <a:pPr marL="342900" indent="-342900">
              <a:buFont typeface="Arial" charset="0"/>
              <a:buChar char="•"/>
            </a:pPr>
            <a:r>
              <a:rPr lang="en-US" sz="2000" dirty="0"/>
              <a:t>There is no single right answer to this question; only tradeoffs.</a:t>
            </a:r>
          </a:p>
          <a:p>
            <a:endParaRPr lang="en-US" sz="2000" dirty="0"/>
          </a:p>
        </p:txBody>
      </p:sp>
      <p:sp>
        <p:nvSpPr>
          <p:cNvPr id="47" name="Oval Callout 46">
            <a:extLst>
              <a:ext uri="{FF2B5EF4-FFF2-40B4-BE49-F238E27FC236}">
                <a16:creationId xmlns:a16="http://schemas.microsoft.com/office/drawing/2014/main" id="{C4312B37-DE4A-F241-87B7-160DE0848524}"/>
              </a:ext>
            </a:extLst>
          </p:cNvPr>
          <p:cNvSpPr/>
          <p:nvPr/>
        </p:nvSpPr>
        <p:spPr>
          <a:xfrm>
            <a:off x="14175630" y="6045333"/>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spTree>
    <p:extLst>
      <p:ext uri="{BB962C8B-B14F-4D97-AF65-F5344CB8AC3E}">
        <p14:creationId xmlns:p14="http://schemas.microsoft.com/office/powerpoint/2010/main" val="157804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Architectural Tradeoff and Analysis Method (ATAM)</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3" name="Rectangle 12"/>
          <p:cNvSpPr/>
          <p:nvPr/>
        </p:nvSpPr>
        <p:spPr>
          <a:xfrm>
            <a:off x="6868161" y="4057397"/>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Approaches</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5883261" y="8257079"/>
            <a:ext cx="9130553"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The ATAM process defined by CMU's Software </a:t>
            </a:r>
            <a:r>
              <a:rPr lang="en-US" sz="2423" b="1" kern="0">
                <a:latin typeface="Arial Narrow" pitchFamily="34" charset="0"/>
                <a:ea typeface="Arial" charset="0"/>
                <a:cs typeface="Arial"/>
              </a:rPr>
              <a:t>Engineering Institute (SEI)</a:t>
            </a:r>
            <a:endParaRPr lang="en-US" sz="2423" b="1" kern="0" dirty="0">
              <a:latin typeface="Arial Narrow" pitchFamily="34" charset="0"/>
              <a:ea typeface="Arial" charset="0"/>
              <a:cs typeface="Arial"/>
            </a:endParaRPr>
          </a:p>
        </p:txBody>
      </p:sp>
    </p:spTree>
    <p:extLst>
      <p:ext uri="{BB962C8B-B14F-4D97-AF65-F5344CB8AC3E}">
        <p14:creationId xmlns:p14="http://schemas.microsoft.com/office/powerpoint/2010/main" val="173680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062325" y="8410416"/>
            <a:ext cx="11924588"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We want </a:t>
            </a:r>
            <a:r>
              <a:rPr lang="en-US" sz="2423" b="1" kern="0" dirty="0">
                <a:solidFill>
                  <a:schemeClr val="accent1"/>
                </a:solidFill>
                <a:latin typeface="Arial Narrow" pitchFamily="34" charset="0"/>
                <a:ea typeface="Arial" charset="0"/>
                <a:cs typeface="Arial"/>
              </a:rPr>
              <a:t>all</a:t>
            </a:r>
            <a:r>
              <a:rPr lang="en-US" sz="2423" b="1" kern="0" dirty="0">
                <a:latin typeface="Arial Narrow" pitchFamily="34" charset="0"/>
                <a:ea typeface="Arial" charset="0"/>
                <a:cs typeface="Arial"/>
              </a:rPr>
              <a:t> appropriate architecture options to be considered by Optum/UHC Solution Architects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118050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124657</TotalTime>
  <Words>4447</Words>
  <Application>Microsoft Macintosh PowerPoint</Application>
  <PresentationFormat>Custom</PresentationFormat>
  <Paragraphs>543</Paragraphs>
  <Slides>35</Slides>
  <Notes>22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2" baseType="lpstr">
      <vt:lpstr>Apple Chancery</vt:lpstr>
      <vt:lpstr>Arial</vt:lpstr>
      <vt:lpstr>Arial Narrow</vt:lpstr>
      <vt:lpstr>Calibri</vt:lpstr>
      <vt:lpstr>Segoe UI</vt:lpstr>
      <vt:lpstr>Optum WIdescreen 2017</vt:lpstr>
      <vt:lpstr>think-cell Slide</vt:lpstr>
      <vt:lpstr>PowerPoint Presentation</vt:lpstr>
      <vt:lpstr>Outline</vt:lpstr>
      <vt:lpstr>About Optum</vt:lpstr>
      <vt:lpstr>Hello, my name is</vt:lpstr>
      <vt:lpstr>The World is “Not Only SQL” (a.k.a. NoSQL)</vt:lpstr>
      <vt:lpstr>Role of the Solution Architect</vt:lpstr>
      <vt:lpstr>Two Ways of Solving Business Problems</vt:lpstr>
      <vt:lpstr>Architectural Tradeoff and Analysis Method (ATAM)</vt:lpstr>
      <vt:lpstr>Graph Databases as an Architectural Approach</vt:lpstr>
      <vt:lpstr>Ten Challenges in Healthcare</vt:lpstr>
      <vt:lpstr>From Data Silos to an Enterprise Knowledge Graph</vt:lpstr>
      <vt:lpstr>Graphs work well on high-variability data</vt:lpstr>
      <vt:lpstr>Search and Chatbots</vt:lpstr>
      <vt:lpstr>      Benefits Plan Ontology</vt:lpstr>
      <vt:lpstr>The Value of Connected Data</vt:lpstr>
      <vt:lpstr>Healthcare Network Graph</vt:lpstr>
      <vt:lpstr>The Enterprise Knowledge Graph For Healthcare</vt:lpstr>
      <vt:lpstr>Graphs Promote Cross-domain Solutions</vt:lpstr>
      <vt:lpstr>Explainable AI Models are Graphs</vt:lpstr>
      <vt:lpstr>Model-based Machine Learning</vt:lpstr>
      <vt:lpstr>Model-based Machine Learning</vt:lpstr>
      <vt:lpstr>Three Useful Metaphors</vt:lpstr>
      <vt:lpstr>How do you get to your neighbor’s house?</vt:lpstr>
      <vt:lpstr>Your Logical Graph Model</vt:lpstr>
      <vt:lpstr>Relational Database Use Indexes</vt:lpstr>
      <vt:lpstr>Graphs and the “Open World” Assumption</vt:lpstr>
      <vt:lpstr>The “Knowledge triangle” metaphor</vt:lpstr>
      <vt:lpstr>From Raw Data to Wisdom with Continuous Enrichment</vt:lpstr>
      <vt:lpstr>The Apocryphal Cancer Gene Story</vt:lpstr>
      <vt:lpstr>2018 Summer Interns  20+ passed their Neo4j certification exams!</vt:lpstr>
      <vt:lpstr>Summary</vt:lpstr>
      <vt:lpstr>PowerPoint Presentation</vt:lpstr>
      <vt:lpstr>Bias Recognition in Database Selection</vt:lpstr>
      <vt:lpstr>Sample of Database Selection Bias</vt:lpstr>
      <vt:lpstr>Bias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Dan McCreary</cp:lastModifiedBy>
  <cp:revision>525</cp:revision>
  <cp:lastPrinted>2017-10-10T15:38:39Z</cp:lastPrinted>
  <dcterms:created xsi:type="dcterms:W3CDTF">2017-07-17T15:17:37Z</dcterms:created>
  <dcterms:modified xsi:type="dcterms:W3CDTF">2024-01-28T20:01:13Z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